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notesSlides/notesSlide13.xml" ContentType="application/vnd.openxmlformats-officedocument.presentationml.notesSlide+xml"/>
  <Override PartName="/ppt/charts/chart1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99" r:id="rId5"/>
    <p:sldId id="283" r:id="rId6"/>
    <p:sldId id="294" r:id="rId7"/>
    <p:sldId id="327" r:id="rId8"/>
    <p:sldId id="328" r:id="rId9"/>
    <p:sldId id="329" r:id="rId10"/>
    <p:sldId id="330" r:id="rId11"/>
    <p:sldId id="331" r:id="rId12"/>
    <p:sldId id="332" r:id="rId13"/>
    <p:sldId id="333" r:id="rId14"/>
    <p:sldId id="334" r:id="rId15"/>
    <p:sldId id="338" r:id="rId16"/>
    <p:sldId id="335" r:id="rId17"/>
    <p:sldId id="322" r:id="rId18"/>
    <p:sldId id="336" r:id="rId19"/>
    <p:sldId id="323" r:id="rId20"/>
    <p:sldId id="337" r:id="rId21"/>
    <p:sldId id="339" r:id="rId22"/>
    <p:sldId id="326" r:id="rId23"/>
    <p:sldId id="296"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00"/>
    <a:srgbClr val="9D3207"/>
    <a:srgbClr val="999966"/>
    <a:srgbClr val="C0C0C0"/>
    <a:srgbClr val="C00000"/>
    <a:srgbClr val="B2B2B2"/>
    <a:srgbClr val="8A0000"/>
    <a:srgbClr val="FFCC00"/>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p:restoredLeft sz="19175" autoAdjust="0"/>
    <p:restoredTop sz="58754" autoAdjust="0"/>
  </p:normalViewPr>
  <p:slideViewPr>
    <p:cSldViewPr snapToGrid="0">
      <p:cViewPr varScale="1">
        <p:scale>
          <a:sx n="52" d="100"/>
          <a:sy n="52" d="100"/>
        </p:scale>
        <p:origin x="1464" y="78"/>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83" d="100"/>
          <a:sy n="83" d="100"/>
        </p:scale>
        <p:origin x="29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50"/>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9991431505844379"/>
          <c:y val="3.0072249645583891E-2"/>
          <c:w val="0.78534031413612571"/>
          <c:h val="0.77084188771414419"/>
        </c:manualLayout>
      </c:layout>
      <c:bar3DChart>
        <c:barDir val="col"/>
        <c:grouping val="clustered"/>
        <c:varyColors val="0"/>
        <c:ser>
          <c:idx val="0"/>
          <c:order val="0"/>
          <c:tx>
            <c:strRef>
              <c:f>Sheet1!$A$2</c:f>
              <c:strCache>
                <c:ptCount val="1"/>
                <c:pt idx="0">
                  <c:v>Revenues</c:v>
                </c:pt>
              </c:strCache>
            </c:strRef>
          </c:tx>
          <c:spPr>
            <a:solidFill>
              <a:srgbClr val="660000"/>
            </a:solidFill>
            <a:ln w="15648">
              <a:solidFill>
                <a:schemeClr val="tx1"/>
              </a:solidFill>
              <a:prstDash val="solid"/>
            </a:ln>
          </c:spPr>
          <c:invertIfNegative val="0"/>
          <c:dLbls>
            <c:dLbl>
              <c:idx val="0"/>
              <c:layout>
                <c:manualLayout>
                  <c:x val="2.6845731240116726E-2"/>
                  <c:y val="-4.3503965475031471E-2"/>
                </c:manualLayout>
              </c:layout>
              <c:numFmt formatCode="_(&quot;$&quot;* #,##0_);_(&quot;$&quot;* \(#,##0\);_(&quot;$&quot;* &quot;-&quot;_);_(@_)" sourceLinked="0"/>
              <c:spPr>
                <a:noFill/>
                <a:ln w="31286">
                  <a:noFill/>
                </a:ln>
              </c:spPr>
              <c:txPr>
                <a:bodyPr/>
                <a:lstStyle/>
                <a:p>
                  <a:pPr>
                    <a:defRPr sz="2002"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EF1-44DF-8E85-3C95BBF63860}"/>
                </c:ext>
                <c:ext xmlns:c15="http://schemas.microsoft.com/office/drawing/2012/chart" uri="{CE6537A1-D6FC-4f65-9D91-7224C49458BB}"/>
              </c:extLst>
            </c:dLbl>
            <c:dLbl>
              <c:idx val="1"/>
              <c:layout>
                <c:manualLayout>
                  <c:x val="4.288303092548202E-2"/>
                  <c:y val="-3.8853570635557756E-2"/>
                </c:manualLayout>
              </c:layout>
              <c:numFmt formatCode="_(&quot;$&quot;* #,##0_);_(&quot;$&quot;* \(#,##0\);_(&quot;$&quot;* &quot;-&quot;_);_(@_)" sourceLinked="0"/>
              <c:spPr>
                <a:noFill/>
                <a:ln w="31286">
                  <a:noFill/>
                </a:ln>
              </c:spPr>
              <c:txPr>
                <a:bodyPr/>
                <a:lstStyle/>
                <a:p>
                  <a:pPr>
                    <a:defRPr sz="2002"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EF1-44DF-8E85-3C95BBF63860}"/>
                </c:ext>
                <c:ext xmlns:c15="http://schemas.microsoft.com/office/drawing/2012/chart" uri="{CE6537A1-D6FC-4f65-9D91-7224C49458BB}"/>
              </c:extLst>
            </c:dLbl>
            <c:numFmt formatCode="_(&quot;$&quot;* #,##0_);_(&quot;$&quot;* \(#,##0\);_(&quot;$&quot;* &quot;-&quot;_);_(@_)" sourceLinked="0"/>
            <c:spPr>
              <a:noFill/>
              <a:ln w="31286">
                <a:noFill/>
              </a:ln>
            </c:spPr>
            <c:txPr>
              <a:bodyPr wrap="square" lIns="38100" tIns="19050" rIns="38100" bIns="19050" anchor="ctr">
                <a:spAutoFit/>
              </a:bodyPr>
              <a:lstStyle/>
              <a:p>
                <a:pPr>
                  <a:defRPr sz="2002"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Sheet1!$B$1:$C$1</c:f>
              <c:numCache>
                <c:formatCode>General</c:formatCode>
                <c:ptCount val="2"/>
                <c:pt idx="0">
                  <c:v>2021</c:v>
                </c:pt>
                <c:pt idx="1">
                  <c:v>2022</c:v>
                </c:pt>
              </c:numCache>
            </c:numRef>
          </c:cat>
          <c:val>
            <c:numRef>
              <c:f>Sheet1!$B$2:$C$2</c:f>
              <c:numCache>
                <c:formatCode>General</c:formatCode>
                <c:ptCount val="2"/>
                <c:pt idx="0">
                  <c:v>6679056</c:v>
                </c:pt>
                <c:pt idx="1">
                  <c:v>8967397</c:v>
                </c:pt>
              </c:numCache>
            </c:numRef>
          </c:val>
          <c:extLst xmlns:c16r2="http://schemas.microsoft.com/office/drawing/2015/06/chart">
            <c:ext xmlns:c16="http://schemas.microsoft.com/office/drawing/2014/chart" uri="{C3380CC4-5D6E-409C-BE32-E72D297353CC}">
              <c16:uniqueId val="{00000002-9EF1-44DF-8E85-3C95BBF63860}"/>
            </c:ext>
          </c:extLst>
        </c:ser>
        <c:ser>
          <c:idx val="1"/>
          <c:order val="1"/>
          <c:tx>
            <c:strRef>
              <c:f>Sheet1!$A$3</c:f>
              <c:strCache>
                <c:ptCount val="1"/>
                <c:pt idx="0">
                  <c:v>Expenditures</c:v>
                </c:pt>
              </c:strCache>
            </c:strRef>
          </c:tx>
          <c:spPr>
            <a:solidFill>
              <a:srgbClr val="999966"/>
            </a:solidFill>
            <a:ln w="15648">
              <a:solidFill>
                <a:schemeClr val="tx1"/>
              </a:solidFill>
              <a:prstDash val="solid"/>
            </a:ln>
          </c:spPr>
          <c:invertIfNegative val="0"/>
          <c:dLbls>
            <c:dLbl>
              <c:idx val="0"/>
              <c:layout>
                <c:manualLayout>
                  <c:x val="4.2632497024828415E-2"/>
                  <c:y val="-4.8032976355179016E-2"/>
                </c:manualLayout>
              </c:layout>
              <c:numFmt formatCode="_(&quot;$&quot;* #,##0_);_(&quot;$&quot;* \(#,##0\);_(&quot;$&quot;* &quot;-&quot;_);_(@_)" sourceLinked="0"/>
              <c:spPr>
                <a:noFill/>
                <a:ln w="31286">
                  <a:noFill/>
                </a:ln>
              </c:spPr>
              <c:txPr>
                <a:bodyPr/>
                <a:lstStyle/>
                <a:p>
                  <a:pPr>
                    <a:defRPr sz="2002"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EF1-44DF-8E85-3C95BBF63860}"/>
                </c:ext>
                <c:ext xmlns:c15="http://schemas.microsoft.com/office/drawing/2012/chart" uri="{CE6537A1-D6FC-4f65-9D91-7224C49458BB}"/>
              </c:extLst>
            </c:dLbl>
            <c:dLbl>
              <c:idx val="1"/>
              <c:layout>
                <c:manualLayout>
                  <c:x val="4.7267687069776132E-2"/>
                  <c:y val="-4.6972196832595549E-2"/>
                </c:manualLayout>
              </c:layout>
              <c:numFmt formatCode="_(&quot;$&quot;* #,##0_);_(&quot;$&quot;* \(#,##0\);_(&quot;$&quot;* &quot;-&quot;_);_(@_)" sourceLinked="0"/>
              <c:spPr>
                <a:noFill/>
                <a:ln w="31286">
                  <a:noFill/>
                </a:ln>
              </c:spPr>
              <c:txPr>
                <a:bodyPr/>
                <a:lstStyle/>
                <a:p>
                  <a:pPr>
                    <a:defRPr sz="2002"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EF1-44DF-8E85-3C95BBF63860}"/>
                </c:ext>
                <c:ext xmlns:c15="http://schemas.microsoft.com/office/drawing/2012/chart" uri="{CE6537A1-D6FC-4f65-9D91-7224C49458BB}"/>
              </c:extLst>
            </c:dLbl>
            <c:numFmt formatCode="_(&quot;$&quot;* #,##0_);_(&quot;$&quot;* \(#,##0\);_(&quot;$&quot;* &quot;-&quot;_);_(@_)" sourceLinked="0"/>
            <c:spPr>
              <a:noFill/>
              <a:ln w="31286">
                <a:noFill/>
              </a:ln>
            </c:spPr>
            <c:txPr>
              <a:bodyPr wrap="square" lIns="38100" tIns="19050" rIns="38100" bIns="19050" anchor="ctr">
                <a:spAutoFit/>
              </a:bodyPr>
              <a:lstStyle/>
              <a:p>
                <a:pPr>
                  <a:defRPr sz="2002"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Sheet1!$B$1:$C$1</c:f>
              <c:numCache>
                <c:formatCode>General</c:formatCode>
                <c:ptCount val="2"/>
                <c:pt idx="0">
                  <c:v>2021</c:v>
                </c:pt>
                <c:pt idx="1">
                  <c:v>2022</c:v>
                </c:pt>
              </c:numCache>
            </c:numRef>
          </c:cat>
          <c:val>
            <c:numRef>
              <c:f>Sheet1!$B$3:$C$3</c:f>
              <c:numCache>
                <c:formatCode>General</c:formatCode>
                <c:ptCount val="2"/>
                <c:pt idx="0">
                  <c:v>5642852</c:v>
                </c:pt>
                <c:pt idx="1">
                  <c:v>7671748</c:v>
                </c:pt>
              </c:numCache>
            </c:numRef>
          </c:val>
          <c:extLst xmlns:c16r2="http://schemas.microsoft.com/office/drawing/2015/06/chart">
            <c:ext xmlns:c16="http://schemas.microsoft.com/office/drawing/2014/chart" uri="{C3380CC4-5D6E-409C-BE32-E72D297353CC}">
              <c16:uniqueId val="{00000005-9EF1-44DF-8E85-3C95BBF63860}"/>
            </c:ext>
          </c:extLst>
        </c:ser>
        <c:dLbls>
          <c:showLegendKey val="0"/>
          <c:showVal val="0"/>
          <c:showCatName val="0"/>
          <c:showSerName val="0"/>
          <c:showPercent val="0"/>
          <c:showBubbleSize val="0"/>
        </c:dLbls>
        <c:gapWidth val="117"/>
        <c:gapDepth val="0"/>
        <c:shape val="box"/>
        <c:axId val="304181232"/>
        <c:axId val="304177312"/>
        <c:axId val="0"/>
      </c:bar3DChart>
      <c:catAx>
        <c:axId val="304181232"/>
        <c:scaling>
          <c:orientation val="minMax"/>
        </c:scaling>
        <c:delete val="0"/>
        <c:axPos val="b"/>
        <c:numFmt formatCode="General" sourceLinked="1"/>
        <c:majorTickMark val="out"/>
        <c:minorTickMark val="none"/>
        <c:tickLblPos val="nextTo"/>
        <c:spPr>
          <a:ln w="3911">
            <a:solidFill>
              <a:schemeClr val="tx1"/>
            </a:solidFill>
            <a:prstDash val="solid"/>
          </a:ln>
        </c:spPr>
        <c:txPr>
          <a:bodyPr rot="0" vert="horz"/>
          <a:lstStyle/>
          <a:p>
            <a:pPr>
              <a:defRPr sz="2302" b="1" i="0" u="none" strike="noStrike" baseline="0">
                <a:solidFill>
                  <a:srgbClr val="000000"/>
                </a:solidFill>
                <a:latin typeface="Times New Roman"/>
                <a:ea typeface="Times New Roman"/>
                <a:cs typeface="Times New Roman"/>
              </a:defRPr>
            </a:pPr>
            <a:endParaRPr lang="en-US"/>
          </a:p>
        </c:txPr>
        <c:crossAx val="304177312"/>
        <c:crosses val="autoZero"/>
        <c:auto val="1"/>
        <c:lblAlgn val="ctr"/>
        <c:lblOffset val="100"/>
        <c:tickLblSkip val="1"/>
        <c:tickMarkSkip val="1"/>
        <c:noMultiLvlLbl val="0"/>
      </c:catAx>
      <c:valAx>
        <c:axId val="304177312"/>
        <c:scaling>
          <c:orientation val="minMax"/>
          <c:max val="10000000"/>
          <c:min val="0"/>
        </c:scaling>
        <c:delete val="0"/>
        <c:axPos val="l"/>
        <c:numFmt formatCode="_(\$* #,##0_);_(\$* \(#,##0\);_(\$* &quot;-&quot;_);_(@_)" sourceLinked="0"/>
        <c:majorTickMark val="out"/>
        <c:minorTickMark val="none"/>
        <c:tickLblPos val="nextTo"/>
        <c:spPr>
          <a:solidFill>
            <a:schemeClr val="bg1"/>
          </a:solidFill>
          <a:ln w="3911">
            <a:solidFill>
              <a:schemeClr val="tx1"/>
            </a:solidFill>
            <a:prstDash val="solid"/>
          </a:ln>
        </c:spPr>
        <c:txPr>
          <a:bodyPr rot="0" vert="horz"/>
          <a:lstStyle/>
          <a:p>
            <a:pPr>
              <a:defRPr sz="2400" b="1" i="0" u="none" strike="noStrike" baseline="0">
                <a:solidFill>
                  <a:srgbClr val="000000"/>
                </a:solidFill>
                <a:latin typeface="Times New Roman"/>
                <a:ea typeface="Times New Roman"/>
                <a:cs typeface="Times New Roman"/>
              </a:defRPr>
            </a:pPr>
            <a:endParaRPr lang="en-US"/>
          </a:p>
        </c:txPr>
        <c:crossAx val="304181232"/>
        <c:crosses val="autoZero"/>
        <c:crossBetween val="between"/>
        <c:majorUnit val="2000000"/>
        <c:minorUnit val="30000"/>
      </c:valAx>
      <c:spPr>
        <a:noFill/>
        <a:ln w="31100">
          <a:noFill/>
        </a:ln>
      </c:spPr>
    </c:plotArea>
    <c:legend>
      <c:legendPos val="b"/>
      <c:overlay val="0"/>
      <c:spPr>
        <a:noFill/>
        <a:ln w="3911">
          <a:solidFill>
            <a:schemeClr val="tx1"/>
          </a:solidFill>
          <a:prstDash val="solid"/>
        </a:ln>
      </c:spPr>
      <c:txPr>
        <a:bodyPr/>
        <a:lstStyle/>
        <a:p>
          <a:pPr>
            <a:defRPr sz="2200" b="1" i="0" u="none" strike="noStrike" baseline="0">
              <a:solidFill>
                <a:srgbClr val="000000"/>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2302"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5"/>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9302949061662228"/>
          <c:y val="2.1582733812949645E-2"/>
          <c:w val="0.79356568364611269"/>
          <c:h val="0.84652278177458029"/>
        </c:manualLayout>
      </c:layout>
      <c:bar3DChart>
        <c:barDir val="col"/>
        <c:grouping val="clustered"/>
        <c:varyColors val="0"/>
        <c:ser>
          <c:idx val="0"/>
          <c:order val="0"/>
          <c:tx>
            <c:strRef>
              <c:f>Sheet1!$A$2</c:f>
              <c:strCache>
                <c:ptCount val="1"/>
                <c:pt idx="0">
                  <c:v>East</c:v>
                </c:pt>
              </c:strCache>
            </c:strRef>
          </c:tx>
          <c:spPr>
            <a:solidFill>
              <a:srgbClr val="660000"/>
            </a:solidFill>
            <a:ln w="16018">
              <a:solidFill>
                <a:schemeClr val="tx1"/>
              </a:solidFill>
              <a:prstDash val="solid"/>
            </a:ln>
          </c:spPr>
          <c:invertIfNegative val="0"/>
          <c:dLbls>
            <c:dLbl>
              <c:idx val="0"/>
              <c:layout>
                <c:manualLayout>
                  <c:x val="4.1370203299813141E-2"/>
                  <c:y val="-6.4529521646765842E-2"/>
                </c:manualLayout>
              </c:layout>
              <c:numFmt formatCode="_(&quot;$&quot;* #,##0_);_(&quot;$&quot;* \(#,##0\);_(&quot;$&quot;* &quot;-&quot;_);_(@_)" sourceLinked="0"/>
              <c:spPr>
                <a:noFill/>
                <a:ln w="32048">
                  <a:noFill/>
                </a:ln>
              </c:spPr>
              <c:txPr>
                <a:bodyPr/>
                <a:lstStyle/>
                <a:p>
                  <a:pPr>
                    <a:defRPr sz="2294"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800-4DE0-9D53-15CFD9FE41D8}"/>
                </c:ext>
                <c:ext xmlns:c15="http://schemas.microsoft.com/office/drawing/2012/chart" uri="{CE6537A1-D6FC-4f65-9D91-7224C49458BB}"/>
              </c:extLst>
            </c:dLbl>
            <c:dLbl>
              <c:idx val="1"/>
              <c:layout>
                <c:manualLayout>
                  <c:x val="4.4424786171526627E-2"/>
                  <c:y val="-6.1463629038165726E-2"/>
                </c:manualLayout>
              </c:layout>
              <c:numFmt formatCode="_(&quot;$&quot;* #,##0_);_(&quot;$&quot;* \(#,##0\);_(&quot;$&quot;* &quot;-&quot;_);_(@_)" sourceLinked="0"/>
              <c:spPr>
                <a:noFill/>
                <a:ln w="32048">
                  <a:noFill/>
                </a:ln>
              </c:spPr>
              <c:txPr>
                <a:bodyPr/>
                <a:lstStyle/>
                <a:p>
                  <a:pPr>
                    <a:defRPr sz="2294"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800-4DE0-9D53-15CFD9FE41D8}"/>
                </c:ext>
                <c:ext xmlns:c15="http://schemas.microsoft.com/office/drawing/2012/chart" uri="{CE6537A1-D6FC-4f65-9D91-7224C49458BB}"/>
              </c:extLst>
            </c:dLbl>
            <c:dLbl>
              <c:idx val="2"/>
              <c:layout>
                <c:manualLayout>
                  <c:xMode val="edge"/>
                  <c:yMode val="edge"/>
                  <c:x val="0.8512064343163539"/>
                  <c:y val="0.77937649880095916"/>
                </c:manualLayout>
              </c:layout>
              <c:numFmt formatCode="_(&quot;$&quot;* #,##0_);_(&quot;$&quot;* \(#,##0\);_(&quot;$&quot;* &quot;-&quot;_);_(@_)" sourceLinked="0"/>
              <c:spPr>
                <a:noFill/>
                <a:ln w="32048">
                  <a:noFill/>
                </a:ln>
              </c:spPr>
              <c:txPr>
                <a:bodyPr/>
                <a:lstStyle/>
                <a:p>
                  <a:pPr>
                    <a:defRPr sz="2294"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800-4DE0-9D53-15CFD9FE41D8}"/>
                </c:ext>
                <c:ext xmlns:c15="http://schemas.microsoft.com/office/drawing/2012/chart" uri="{CE6537A1-D6FC-4f65-9D91-7224C49458BB}"/>
              </c:extLst>
            </c:dLbl>
            <c:numFmt formatCode="_(&quot;$&quot;* #,##0_);_(&quot;$&quot;* \(#,##0\);_(&quot;$&quot;* &quot;-&quot;_);_(@_)" sourceLinked="0"/>
            <c:spPr>
              <a:noFill/>
              <a:ln w="32048">
                <a:noFill/>
              </a:ln>
            </c:spPr>
            <c:txPr>
              <a:bodyPr wrap="square" lIns="38100" tIns="19050" rIns="38100" bIns="19050" anchor="ctr">
                <a:spAutoFit/>
              </a:bodyPr>
              <a:lstStyle/>
              <a:p>
                <a:pPr>
                  <a:defRPr sz="2294"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Sheet1!$B$1:$C$1</c:f>
              <c:numCache>
                <c:formatCode>General</c:formatCode>
                <c:ptCount val="2"/>
                <c:pt idx="0">
                  <c:v>2021</c:v>
                </c:pt>
                <c:pt idx="1">
                  <c:v>2022</c:v>
                </c:pt>
              </c:numCache>
            </c:numRef>
          </c:cat>
          <c:val>
            <c:numRef>
              <c:f>Sheet1!$B$2:$C$2</c:f>
              <c:numCache>
                <c:formatCode>_(* #,##0_);_(* \(#,##0\);_(* "-"??_);_(@_)</c:formatCode>
                <c:ptCount val="2"/>
                <c:pt idx="0">
                  <c:v>1395658</c:v>
                </c:pt>
                <c:pt idx="1">
                  <c:v>2018355</c:v>
                </c:pt>
              </c:numCache>
            </c:numRef>
          </c:val>
          <c:extLst xmlns:c16r2="http://schemas.microsoft.com/office/drawing/2015/06/chart">
            <c:ext xmlns:c16="http://schemas.microsoft.com/office/drawing/2014/chart" uri="{C3380CC4-5D6E-409C-BE32-E72D297353CC}">
              <c16:uniqueId val="{00000003-B800-4DE0-9D53-15CFD9FE41D8}"/>
            </c:ext>
          </c:extLst>
        </c:ser>
        <c:dLbls>
          <c:showLegendKey val="0"/>
          <c:showVal val="0"/>
          <c:showCatName val="0"/>
          <c:showSerName val="0"/>
          <c:showPercent val="0"/>
          <c:showBubbleSize val="0"/>
        </c:dLbls>
        <c:gapWidth val="150"/>
        <c:gapDepth val="0"/>
        <c:shape val="box"/>
        <c:axId val="400648520"/>
        <c:axId val="400641856"/>
        <c:axId val="0"/>
      </c:bar3DChart>
      <c:catAx>
        <c:axId val="400648520"/>
        <c:scaling>
          <c:orientation val="minMax"/>
        </c:scaling>
        <c:delete val="0"/>
        <c:axPos val="b"/>
        <c:numFmt formatCode="General" sourceLinked="1"/>
        <c:majorTickMark val="out"/>
        <c:minorTickMark val="none"/>
        <c:tickLblPos val="low"/>
        <c:spPr>
          <a:ln w="4006">
            <a:solidFill>
              <a:schemeClr val="tx1"/>
            </a:solidFill>
            <a:prstDash val="solid"/>
          </a:ln>
        </c:spPr>
        <c:txPr>
          <a:bodyPr rot="0" vert="horz"/>
          <a:lstStyle/>
          <a:p>
            <a:pPr>
              <a:defRPr sz="2294" b="1" i="0" u="none" strike="noStrike" baseline="0">
                <a:solidFill>
                  <a:srgbClr val="000000"/>
                </a:solidFill>
                <a:latin typeface="Times New Roman"/>
                <a:ea typeface="Times New Roman"/>
                <a:cs typeface="Times New Roman"/>
              </a:defRPr>
            </a:pPr>
            <a:endParaRPr lang="en-US"/>
          </a:p>
        </c:txPr>
        <c:crossAx val="400641856"/>
        <c:crosses val="autoZero"/>
        <c:auto val="1"/>
        <c:lblAlgn val="ctr"/>
        <c:lblOffset val="100"/>
        <c:tickLblSkip val="1"/>
        <c:tickMarkSkip val="1"/>
        <c:noMultiLvlLbl val="0"/>
      </c:catAx>
      <c:valAx>
        <c:axId val="400641856"/>
        <c:scaling>
          <c:orientation val="minMax"/>
          <c:max val="2500000"/>
          <c:min val="0"/>
        </c:scaling>
        <c:delete val="0"/>
        <c:axPos val="l"/>
        <c:numFmt formatCode="_(\$* #,##0_);_(\$* \(#,##0\);_(\$* &quot;-&quot;_);_(@_)" sourceLinked="0"/>
        <c:majorTickMark val="out"/>
        <c:minorTickMark val="none"/>
        <c:tickLblPos val="nextTo"/>
        <c:spPr>
          <a:ln w="4006">
            <a:solidFill>
              <a:schemeClr val="tx1"/>
            </a:solidFill>
            <a:prstDash val="solid"/>
          </a:ln>
        </c:spPr>
        <c:txPr>
          <a:bodyPr rot="0" vert="horz"/>
          <a:lstStyle/>
          <a:p>
            <a:pPr>
              <a:defRPr sz="2400" b="1" i="0" u="none" strike="noStrike" baseline="0">
                <a:solidFill>
                  <a:srgbClr val="000000"/>
                </a:solidFill>
                <a:latin typeface="Times New Roman"/>
                <a:ea typeface="Times New Roman"/>
                <a:cs typeface="Times New Roman"/>
              </a:defRPr>
            </a:pPr>
            <a:endParaRPr lang="en-US"/>
          </a:p>
        </c:txPr>
        <c:crossAx val="400648520"/>
        <c:crosses val="autoZero"/>
        <c:crossBetween val="between"/>
        <c:majorUnit val="500000"/>
      </c:valAx>
      <c:spPr>
        <a:noFill/>
        <a:ln w="32010">
          <a:noFill/>
        </a:ln>
      </c:spPr>
    </c:plotArea>
    <c:plotVisOnly val="1"/>
    <c:dispBlanksAs val="gap"/>
    <c:showDLblsOverMax val="0"/>
  </c:chart>
  <c:spPr>
    <a:noFill/>
    <a:ln>
      <a:noFill/>
    </a:ln>
  </c:spPr>
  <c:txPr>
    <a:bodyPr/>
    <a:lstStyle/>
    <a:p>
      <a:pPr>
        <a:defRPr sz="2294"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1">
            <a:lumMod val="65000"/>
          </a:schemeClr>
        </a:solidFill>
        <a:ln>
          <a:noFill/>
        </a:ln>
        <a:effectLst/>
        <a:sp3d/>
      </c:spPr>
    </c:floor>
    <c:sideWall>
      <c:thickness val="0"/>
      <c:spPr>
        <a:noFill/>
        <a:ln w="12700">
          <a:solidFill>
            <a:srgbClr val="000000"/>
          </a:solidFill>
          <a:prstDash val="solid"/>
        </a:ln>
      </c:spPr>
    </c:sideWall>
    <c:backWall>
      <c:thickness val="0"/>
      <c:spPr>
        <a:noFill/>
        <a:ln w="12700">
          <a:solidFill>
            <a:srgbClr val="000000"/>
          </a:solidFill>
          <a:prstDash val="solid"/>
        </a:ln>
      </c:spPr>
    </c:backWall>
    <c:plotArea>
      <c:layout/>
      <c:bar3DChart>
        <c:barDir val="col"/>
        <c:grouping val="clustered"/>
        <c:varyColors val="0"/>
        <c:ser>
          <c:idx val="0"/>
          <c:order val="0"/>
          <c:tx>
            <c:strRef>
              <c:f>Sheet1!$B$1</c:f>
              <c:strCache>
                <c:ptCount val="1"/>
                <c:pt idx="0">
                  <c:v>Column1</c:v>
                </c:pt>
              </c:strCache>
            </c:strRef>
          </c:tx>
          <c:spPr>
            <a:solidFill>
              <a:srgbClr val="C00000"/>
            </a:solidFill>
            <a:ln w="15875">
              <a:solidFill>
                <a:schemeClr val="tx1"/>
              </a:solidFill>
            </a:ln>
          </c:spPr>
          <c:invertIfNegative val="0"/>
          <c:dPt>
            <c:idx val="0"/>
            <c:invertIfNegative val="0"/>
            <c:bubble3D val="0"/>
            <c:spPr>
              <a:solidFill>
                <a:srgbClr val="660000"/>
              </a:solidFill>
              <a:ln w="15875">
                <a:solidFill>
                  <a:schemeClr val="tx1"/>
                </a:solidFill>
              </a:ln>
            </c:spPr>
            <c:extLst xmlns:c16r2="http://schemas.microsoft.com/office/drawing/2015/06/chart">
              <c:ext xmlns:c16="http://schemas.microsoft.com/office/drawing/2014/chart" uri="{C3380CC4-5D6E-409C-BE32-E72D297353CC}">
                <c16:uniqueId val="{00000000-E29A-40B1-8C42-BFF414002AC7}"/>
              </c:ext>
            </c:extLst>
          </c:dPt>
          <c:dPt>
            <c:idx val="1"/>
            <c:invertIfNegative val="0"/>
            <c:bubble3D val="0"/>
            <c:spPr>
              <a:solidFill>
                <a:srgbClr val="660000"/>
              </a:solidFill>
              <a:ln w="15875">
                <a:solidFill>
                  <a:schemeClr val="tx1"/>
                </a:solidFill>
              </a:ln>
            </c:spPr>
            <c:extLst xmlns:c16r2="http://schemas.microsoft.com/office/drawing/2015/06/chart">
              <c:ext xmlns:c16="http://schemas.microsoft.com/office/drawing/2014/chart" uri="{C3380CC4-5D6E-409C-BE32-E72D297353CC}">
                <c16:uniqueId val="{00000001-E29A-40B1-8C42-BFF414002AC7}"/>
              </c:ext>
            </c:extLst>
          </c:dPt>
          <c:dPt>
            <c:idx val="2"/>
            <c:invertIfNegative val="0"/>
            <c:bubble3D val="0"/>
            <c:spPr>
              <a:solidFill>
                <a:srgbClr val="660000"/>
              </a:solidFill>
              <a:ln w="15875">
                <a:solidFill>
                  <a:schemeClr val="tx1"/>
                </a:solidFill>
              </a:ln>
            </c:spPr>
            <c:extLst xmlns:c16r2="http://schemas.microsoft.com/office/drawing/2015/06/chart">
              <c:ext xmlns:c16="http://schemas.microsoft.com/office/drawing/2014/chart" uri="{C3380CC4-5D6E-409C-BE32-E72D297353CC}">
                <c16:uniqueId val="{00000002-E29A-40B1-8C42-BFF414002AC7}"/>
              </c:ext>
            </c:extLst>
          </c:dPt>
          <c:dLbls>
            <c:dLbl>
              <c:idx val="0"/>
              <c:layout>
                <c:manualLayout>
                  <c:x val="3.3668738837100906E-2"/>
                  <c:y val="-5.186975870697715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29A-40B1-8C42-BFF414002AC7}"/>
                </c:ext>
                <c:ext xmlns:c15="http://schemas.microsoft.com/office/drawing/2012/chart" uri="{CE6537A1-D6FC-4f65-9D91-7224C49458BB}"/>
              </c:extLst>
            </c:dLbl>
            <c:dLbl>
              <c:idx val="1"/>
              <c:layout>
                <c:manualLayout>
                  <c:x val="3.2407407407407406E-2"/>
                  <c:y val="-5.313653136531365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29A-40B1-8C42-BFF414002AC7}"/>
                </c:ext>
                <c:ext xmlns:c15="http://schemas.microsoft.com/office/drawing/2012/chart" uri="{CE6537A1-D6FC-4f65-9D91-7224C49458BB}"/>
              </c:extLst>
            </c:dLbl>
            <c:dLbl>
              <c:idx val="2"/>
              <c:layout>
                <c:manualLayout>
                  <c:x val="2.9422633935463949E-2"/>
                  <c:y val="-4.472629364968539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29A-40B1-8C42-BFF414002AC7}"/>
                </c:ext>
                <c:ext xmlns:c15="http://schemas.microsoft.com/office/drawing/2012/chart" uri="{CE6537A1-D6FC-4f65-9D91-7224C49458BB}"/>
              </c:extLst>
            </c:dLbl>
            <c:numFmt formatCode="_(\$* #,##0_);_(\$* \(#,##0\);_(\$* &quot;-&quot;_);_(@_)" sourceLinked="0"/>
            <c:spPr>
              <a:noFill/>
              <a:ln w="30806">
                <a:noFill/>
              </a:ln>
            </c:spPr>
            <c:txPr>
              <a:bodyPr/>
              <a:lstStyle/>
              <a:p>
                <a:pPr>
                  <a:defRPr sz="20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Silt Removal Fund</c:v>
                </c:pt>
                <c:pt idx="1">
                  <c:v>Bridge Preservation Fund</c:v>
                </c:pt>
                <c:pt idx="2">
                  <c:v>Capital Reserve Fund</c:v>
                </c:pt>
              </c:strCache>
            </c:strRef>
          </c:cat>
          <c:val>
            <c:numRef>
              <c:f>Sheet1!$B$2:$B$4</c:f>
              <c:numCache>
                <c:formatCode>General</c:formatCode>
                <c:ptCount val="3"/>
                <c:pt idx="0">
                  <c:v>64265</c:v>
                </c:pt>
                <c:pt idx="1">
                  <c:v>75000</c:v>
                </c:pt>
                <c:pt idx="2">
                  <c:v>2251740</c:v>
                </c:pt>
              </c:numCache>
            </c:numRef>
          </c:val>
          <c:extLst xmlns:c16r2="http://schemas.microsoft.com/office/drawing/2015/06/chart">
            <c:ext xmlns:c16="http://schemas.microsoft.com/office/drawing/2014/chart" uri="{C3380CC4-5D6E-409C-BE32-E72D297353CC}">
              <c16:uniqueId val="{00000003-E29A-40B1-8C42-BFF414002AC7}"/>
            </c:ext>
          </c:extLst>
        </c:ser>
        <c:dLbls>
          <c:showLegendKey val="0"/>
          <c:showVal val="0"/>
          <c:showCatName val="0"/>
          <c:showSerName val="0"/>
          <c:showPercent val="0"/>
          <c:showBubbleSize val="0"/>
        </c:dLbls>
        <c:gapWidth val="150"/>
        <c:shape val="box"/>
        <c:axId val="400648912"/>
        <c:axId val="400649304"/>
        <c:axId val="0"/>
      </c:bar3DChart>
      <c:catAx>
        <c:axId val="400648912"/>
        <c:scaling>
          <c:orientation val="minMax"/>
        </c:scaling>
        <c:delete val="0"/>
        <c:axPos val="b"/>
        <c:numFmt formatCode="General" sourceLinked="1"/>
        <c:majorTickMark val="none"/>
        <c:minorTickMark val="none"/>
        <c:tickLblPos val="nextTo"/>
        <c:spPr>
          <a:ln w="7701">
            <a:noFill/>
          </a:ln>
        </c:spPr>
        <c:txPr>
          <a:bodyPr rot="-60000000" vert="horz"/>
          <a:lstStyle/>
          <a:p>
            <a:pPr>
              <a:defRPr sz="2000"/>
            </a:pPr>
            <a:endParaRPr lang="en-US"/>
          </a:p>
        </c:txPr>
        <c:crossAx val="400649304"/>
        <c:crosses val="autoZero"/>
        <c:auto val="1"/>
        <c:lblAlgn val="ctr"/>
        <c:lblOffset val="100"/>
        <c:noMultiLvlLbl val="0"/>
      </c:catAx>
      <c:valAx>
        <c:axId val="400649304"/>
        <c:scaling>
          <c:orientation val="minMax"/>
        </c:scaling>
        <c:delete val="0"/>
        <c:axPos val="l"/>
        <c:numFmt formatCode="\$#,##0" sourceLinked="0"/>
        <c:majorTickMark val="none"/>
        <c:minorTickMark val="none"/>
        <c:tickLblPos val="nextTo"/>
        <c:spPr>
          <a:ln w="7701">
            <a:noFill/>
          </a:ln>
        </c:spPr>
        <c:txPr>
          <a:bodyPr rot="-60000000" vert="horz"/>
          <a:lstStyle/>
          <a:p>
            <a:pPr>
              <a:defRPr sz="2500"/>
            </a:pPr>
            <a:endParaRPr lang="en-US"/>
          </a:p>
        </c:txPr>
        <c:crossAx val="400648912"/>
        <c:crosses val="autoZero"/>
        <c:crossBetween val="between"/>
        <c:majorUnit val="600000"/>
      </c:valAx>
      <c:spPr>
        <a:noFill/>
        <a:ln w="31379">
          <a:noFill/>
        </a:ln>
      </c:spPr>
    </c:plotArea>
    <c:plotVisOnly val="1"/>
    <c:dispBlanksAs val="gap"/>
    <c:showDLblsOverMax val="0"/>
  </c:chart>
  <c:spPr>
    <a:noFill/>
    <a:ln>
      <a:noFill/>
    </a:ln>
  </c:spPr>
  <c:txPr>
    <a:bodyPr/>
    <a:lstStyle/>
    <a:p>
      <a:pPr>
        <a:defRPr sz="2400" b="1">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386670122234876"/>
          <c:y val="1.5051292081311191E-2"/>
          <c:w val="0.79613334791484403"/>
          <c:h val="0.71007172424251819"/>
        </c:manualLayout>
      </c:layout>
      <c:barChart>
        <c:barDir val="col"/>
        <c:grouping val="clustered"/>
        <c:varyColors val="0"/>
        <c:ser>
          <c:idx val="0"/>
          <c:order val="0"/>
          <c:tx>
            <c:strRef>
              <c:f>Sheet1!$B$1</c:f>
              <c:strCache>
                <c:ptCount val="1"/>
                <c:pt idx="0">
                  <c:v>Current Assets</c:v>
                </c:pt>
              </c:strCache>
            </c:strRef>
          </c:tx>
          <c:spPr>
            <a:solidFill>
              <a:srgbClr val="660000"/>
            </a:solidFill>
          </c:spPr>
          <c:invertIfNegative val="0"/>
          <c:cat>
            <c:numRef>
              <c:f>Sheet1!$A$2:$A$4</c:f>
              <c:numCache>
                <c:formatCode>General</c:formatCode>
                <c:ptCount val="3"/>
                <c:pt idx="0">
                  <c:v>2020</c:v>
                </c:pt>
                <c:pt idx="1">
                  <c:v>2021</c:v>
                </c:pt>
                <c:pt idx="2">
                  <c:v>2022</c:v>
                </c:pt>
              </c:numCache>
            </c:numRef>
          </c:cat>
          <c:val>
            <c:numRef>
              <c:f>Sheet1!$B$2:$B$4</c:f>
              <c:numCache>
                <c:formatCode>_("$"* #,##0_);_("$"* \(#,##0\);_("$"* "-"??_);_(@_)</c:formatCode>
                <c:ptCount val="3"/>
                <c:pt idx="0">
                  <c:v>0</c:v>
                </c:pt>
                <c:pt idx="1">
                  <c:v>0</c:v>
                </c:pt>
                <c:pt idx="2">
                  <c:v>0</c:v>
                </c:pt>
              </c:numCache>
            </c:numRef>
          </c:val>
          <c:extLst xmlns:c16r2="http://schemas.microsoft.com/office/drawing/2015/06/chart">
            <c:ext xmlns:c16="http://schemas.microsoft.com/office/drawing/2014/chart" uri="{C3380CC4-5D6E-409C-BE32-E72D297353CC}">
              <c16:uniqueId val="{00000000-DA48-434F-B851-683C2B29B4DB}"/>
            </c:ext>
          </c:extLst>
        </c:ser>
        <c:ser>
          <c:idx val="1"/>
          <c:order val="1"/>
          <c:tx>
            <c:strRef>
              <c:f>Sheet1!$C$1</c:f>
              <c:strCache>
                <c:ptCount val="1"/>
                <c:pt idx="0">
                  <c:v>Current Liabilities</c:v>
                </c:pt>
              </c:strCache>
            </c:strRef>
          </c:tx>
          <c:spPr>
            <a:solidFill>
              <a:srgbClr val="999966"/>
            </a:solidFill>
            <a:ln>
              <a:solidFill>
                <a:schemeClr val="tx1">
                  <a:lumMod val="50000"/>
                  <a:lumOff val="50000"/>
                </a:schemeClr>
              </a:solidFill>
            </a:ln>
          </c:spPr>
          <c:invertIfNegative val="0"/>
          <c:cat>
            <c:numRef>
              <c:f>Sheet1!$A$2:$A$4</c:f>
              <c:numCache>
                <c:formatCode>General</c:formatCode>
                <c:ptCount val="3"/>
                <c:pt idx="0">
                  <c:v>2020</c:v>
                </c:pt>
                <c:pt idx="1">
                  <c:v>2021</c:v>
                </c:pt>
                <c:pt idx="2">
                  <c:v>2022</c:v>
                </c:pt>
              </c:numCache>
            </c:numRef>
          </c:cat>
          <c:val>
            <c:numRef>
              <c:f>Sheet1!$C$2:$C$4</c:f>
              <c:numCache>
                <c:formatCode>_("$"* #,##0_);_("$"* \(#,##0\);_("$"* "-"??_);_(@_)</c:formatCode>
                <c:ptCount val="3"/>
                <c:pt idx="0">
                  <c:v>337875</c:v>
                </c:pt>
                <c:pt idx="1">
                  <c:v>207508</c:v>
                </c:pt>
                <c:pt idx="2">
                  <c:v>333900</c:v>
                </c:pt>
              </c:numCache>
            </c:numRef>
          </c:val>
          <c:extLst xmlns:c16r2="http://schemas.microsoft.com/office/drawing/2015/06/chart">
            <c:ext xmlns:c16="http://schemas.microsoft.com/office/drawing/2014/chart" uri="{C3380CC4-5D6E-409C-BE32-E72D297353CC}">
              <c16:uniqueId val="{00000001-DA48-434F-B851-683C2B29B4DB}"/>
            </c:ext>
          </c:extLst>
        </c:ser>
        <c:dLbls>
          <c:showLegendKey val="0"/>
          <c:showVal val="0"/>
          <c:showCatName val="0"/>
          <c:showSerName val="0"/>
          <c:showPercent val="0"/>
          <c:showBubbleSize val="0"/>
        </c:dLbls>
        <c:gapWidth val="150"/>
        <c:axId val="400642248"/>
        <c:axId val="401848776"/>
      </c:barChart>
      <c:lineChart>
        <c:grouping val="standard"/>
        <c:varyColors val="0"/>
        <c:ser>
          <c:idx val="2"/>
          <c:order val="2"/>
          <c:tx>
            <c:strRef>
              <c:f>Sheet1!$D$1</c:f>
              <c:strCache>
                <c:ptCount val="1"/>
                <c:pt idx="0">
                  <c:v>Quick Ratio</c:v>
                </c:pt>
              </c:strCache>
            </c:strRef>
          </c:tx>
          <c:spPr>
            <a:ln>
              <a:solidFill>
                <a:schemeClr val="accent4">
                  <a:lumMod val="65000"/>
                  <a:lumOff val="35000"/>
                </a:schemeClr>
              </a:solidFill>
            </a:ln>
          </c:spPr>
          <c:marker>
            <c:symbol val="none"/>
          </c:marker>
          <c:cat>
            <c:numRef>
              <c:f>Sheet1!$A$2:$A$4</c:f>
              <c:numCache>
                <c:formatCode>General</c:formatCode>
                <c:ptCount val="3"/>
                <c:pt idx="0">
                  <c:v>2020</c:v>
                </c:pt>
                <c:pt idx="1">
                  <c:v>2021</c:v>
                </c:pt>
                <c:pt idx="2">
                  <c:v>2022</c:v>
                </c:pt>
              </c:numCache>
            </c:numRef>
          </c:cat>
          <c:val>
            <c:numRef>
              <c:f>Sheet1!$D$2:$D$4</c:f>
              <c:numCache>
                <c:formatCode>_(* #,##0.00_);_(* \(#,##0.00\);_(* "-"??_);_(@_)</c:formatCode>
                <c:ptCount val="3"/>
                <c:pt idx="0">
                  <c:v>0</c:v>
                </c:pt>
                <c:pt idx="1">
                  <c:v>0</c:v>
                </c:pt>
                <c:pt idx="2">
                  <c:v>0</c:v>
                </c:pt>
              </c:numCache>
            </c:numRef>
          </c:val>
          <c:smooth val="0"/>
          <c:extLst xmlns:c16r2="http://schemas.microsoft.com/office/drawing/2015/06/chart">
            <c:ext xmlns:c16="http://schemas.microsoft.com/office/drawing/2014/chart" uri="{C3380CC4-5D6E-409C-BE32-E72D297353CC}">
              <c16:uniqueId val="{00000002-DA48-434F-B851-683C2B29B4DB}"/>
            </c:ext>
          </c:extLst>
        </c:ser>
        <c:dLbls>
          <c:showLegendKey val="0"/>
          <c:showVal val="0"/>
          <c:showCatName val="0"/>
          <c:showSerName val="0"/>
          <c:showPercent val="0"/>
          <c:showBubbleSize val="0"/>
        </c:dLbls>
        <c:marker val="1"/>
        <c:smooth val="0"/>
        <c:axId val="401850736"/>
        <c:axId val="401854656"/>
      </c:lineChart>
      <c:catAx>
        <c:axId val="400642248"/>
        <c:scaling>
          <c:orientation val="minMax"/>
        </c:scaling>
        <c:delete val="0"/>
        <c:axPos val="b"/>
        <c:numFmt formatCode="General" sourceLinked="1"/>
        <c:majorTickMark val="none"/>
        <c:minorTickMark val="none"/>
        <c:tickLblPos val="nextTo"/>
        <c:txPr>
          <a:bodyPr rot="0" vert="horz"/>
          <a:lstStyle/>
          <a:p>
            <a:pPr>
              <a:defRPr/>
            </a:pPr>
            <a:endParaRPr lang="en-US"/>
          </a:p>
        </c:txPr>
        <c:crossAx val="401848776"/>
        <c:crosses val="autoZero"/>
        <c:auto val="1"/>
        <c:lblAlgn val="ctr"/>
        <c:lblOffset val="100"/>
        <c:noMultiLvlLbl val="0"/>
      </c:catAx>
      <c:valAx>
        <c:axId val="401848776"/>
        <c:scaling>
          <c:orientation val="minMax"/>
        </c:scaling>
        <c:delete val="0"/>
        <c:axPos val="l"/>
        <c:majorGridlines/>
        <c:numFmt formatCode="_(&quot;$&quot;* #,##0_);_(&quot;$&quot;* \(#,##0\);_(&quot;$&quot;* &quot;-&quot;_);_(@_)" sourceLinked="0"/>
        <c:majorTickMark val="none"/>
        <c:minorTickMark val="none"/>
        <c:tickLblPos val="nextTo"/>
        <c:spPr>
          <a:ln>
            <a:solidFill>
              <a:schemeClr val="tx1"/>
            </a:solidFill>
          </a:ln>
        </c:spPr>
        <c:txPr>
          <a:bodyPr rot="0" vert="horz"/>
          <a:lstStyle/>
          <a:p>
            <a:pPr>
              <a:defRPr/>
            </a:pPr>
            <a:endParaRPr lang="en-US"/>
          </a:p>
        </c:txPr>
        <c:crossAx val="400642248"/>
        <c:crosses val="autoZero"/>
        <c:crossBetween val="between"/>
        <c:majorUnit val="80000"/>
      </c:valAx>
      <c:catAx>
        <c:axId val="401850736"/>
        <c:scaling>
          <c:orientation val="minMax"/>
        </c:scaling>
        <c:delete val="1"/>
        <c:axPos val="b"/>
        <c:numFmt formatCode="General" sourceLinked="1"/>
        <c:majorTickMark val="out"/>
        <c:minorTickMark val="none"/>
        <c:tickLblPos val="nextTo"/>
        <c:crossAx val="401854656"/>
        <c:crosses val="autoZero"/>
        <c:auto val="1"/>
        <c:lblAlgn val="ctr"/>
        <c:lblOffset val="100"/>
        <c:noMultiLvlLbl val="0"/>
      </c:catAx>
      <c:valAx>
        <c:axId val="401854656"/>
        <c:scaling>
          <c:orientation val="minMax"/>
        </c:scaling>
        <c:delete val="0"/>
        <c:axPos val="r"/>
        <c:numFmt formatCode="_(* #,##0.00_);_(* \(#,##0.00\);_(* &quot;-&quot;??_);_(@_)" sourceLinked="1"/>
        <c:majorTickMark val="out"/>
        <c:minorTickMark val="none"/>
        <c:tickLblPos val="none"/>
        <c:crossAx val="401850736"/>
        <c:crosses val="max"/>
        <c:crossBetween val="between"/>
      </c:valAx>
      <c:dTable>
        <c:showHorzBorder val="1"/>
        <c:showVertBorder val="1"/>
        <c:showOutline val="1"/>
        <c:showKeys val="1"/>
        <c:spPr>
          <a:ln>
            <a:solidFill>
              <a:schemeClr val="tx1">
                <a:lumMod val="50000"/>
                <a:lumOff val="50000"/>
              </a:schemeClr>
            </a:solidFill>
          </a:ln>
        </c:spPr>
      </c:dTable>
      <c:spPr>
        <a:noFill/>
        <a:ln w="25593">
          <a:noFill/>
        </a:ln>
      </c:spPr>
    </c:plotArea>
    <c:plotVisOnly val="1"/>
    <c:dispBlanksAs val="gap"/>
    <c:showDLblsOverMax val="0"/>
  </c:chart>
  <c:txPr>
    <a:bodyPr/>
    <a:lstStyle/>
    <a:p>
      <a:pPr>
        <a:defRPr sz="16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386665208515603"/>
          <c:y val="3.4067076470243575E-2"/>
          <c:w val="0.79613334791484403"/>
          <c:h val="0.71007172424251819"/>
        </c:manualLayout>
      </c:layout>
      <c:barChart>
        <c:barDir val="col"/>
        <c:grouping val="clustered"/>
        <c:varyColors val="0"/>
        <c:ser>
          <c:idx val="0"/>
          <c:order val="0"/>
          <c:tx>
            <c:strRef>
              <c:f>Sheet1!$B$1</c:f>
              <c:strCache>
                <c:ptCount val="1"/>
                <c:pt idx="0">
                  <c:v>Current Assets</c:v>
                </c:pt>
              </c:strCache>
            </c:strRef>
          </c:tx>
          <c:spPr>
            <a:solidFill>
              <a:srgbClr val="660000"/>
            </a:solidFill>
          </c:spPr>
          <c:invertIfNegative val="0"/>
          <c:cat>
            <c:numRef>
              <c:f>Sheet1!$A$2:$A$4</c:f>
              <c:numCache>
                <c:formatCode>General</c:formatCode>
                <c:ptCount val="3"/>
                <c:pt idx="0">
                  <c:v>2020</c:v>
                </c:pt>
                <c:pt idx="1">
                  <c:v>2021</c:v>
                </c:pt>
                <c:pt idx="2">
                  <c:v>2022</c:v>
                </c:pt>
              </c:numCache>
            </c:numRef>
          </c:cat>
          <c:val>
            <c:numRef>
              <c:f>Sheet1!$B$2:$B$4</c:f>
              <c:numCache>
                <c:formatCode>_("$"* #,##0_);_("$"* \(#,##0\);_("$"* "-"??_);_(@_)</c:formatCode>
                <c:ptCount val="3"/>
                <c:pt idx="0">
                  <c:v>606483</c:v>
                </c:pt>
                <c:pt idx="1">
                  <c:v>1264485</c:v>
                </c:pt>
                <c:pt idx="2">
                  <c:v>2296183</c:v>
                </c:pt>
              </c:numCache>
            </c:numRef>
          </c:val>
          <c:extLst xmlns:c16r2="http://schemas.microsoft.com/office/drawing/2015/06/chart">
            <c:ext xmlns:c16="http://schemas.microsoft.com/office/drawing/2014/chart" uri="{C3380CC4-5D6E-409C-BE32-E72D297353CC}">
              <c16:uniqueId val="{00000000-F60B-49CE-883A-844F1175B984}"/>
            </c:ext>
          </c:extLst>
        </c:ser>
        <c:ser>
          <c:idx val="1"/>
          <c:order val="1"/>
          <c:tx>
            <c:strRef>
              <c:f>Sheet1!$C$1</c:f>
              <c:strCache>
                <c:ptCount val="1"/>
                <c:pt idx="0">
                  <c:v>Current Liabilities</c:v>
                </c:pt>
              </c:strCache>
            </c:strRef>
          </c:tx>
          <c:spPr>
            <a:solidFill>
              <a:srgbClr val="999966"/>
            </a:solidFill>
            <a:ln>
              <a:solidFill>
                <a:schemeClr val="tx1">
                  <a:lumMod val="50000"/>
                  <a:lumOff val="50000"/>
                </a:schemeClr>
              </a:solidFill>
            </a:ln>
          </c:spPr>
          <c:invertIfNegative val="0"/>
          <c:cat>
            <c:numRef>
              <c:f>Sheet1!$A$2:$A$4</c:f>
              <c:numCache>
                <c:formatCode>General</c:formatCode>
                <c:ptCount val="3"/>
                <c:pt idx="0">
                  <c:v>2020</c:v>
                </c:pt>
                <c:pt idx="1">
                  <c:v>2021</c:v>
                </c:pt>
                <c:pt idx="2">
                  <c:v>2022</c:v>
                </c:pt>
              </c:numCache>
            </c:numRef>
          </c:cat>
          <c:val>
            <c:numRef>
              <c:f>Sheet1!$C$2:$C$4</c:f>
              <c:numCache>
                <c:formatCode>_("$"* #,##0_);_("$"* \(#,##0\);_("$"* "-"??_);_(@_)</c:formatCode>
                <c:ptCount val="3"/>
                <c:pt idx="0">
                  <c:v>351076</c:v>
                </c:pt>
                <c:pt idx="1">
                  <c:v>349785</c:v>
                </c:pt>
                <c:pt idx="2">
                  <c:v>991283</c:v>
                </c:pt>
              </c:numCache>
            </c:numRef>
          </c:val>
          <c:extLst xmlns:c16r2="http://schemas.microsoft.com/office/drawing/2015/06/chart">
            <c:ext xmlns:c16="http://schemas.microsoft.com/office/drawing/2014/chart" uri="{C3380CC4-5D6E-409C-BE32-E72D297353CC}">
              <c16:uniqueId val="{00000001-F60B-49CE-883A-844F1175B984}"/>
            </c:ext>
          </c:extLst>
        </c:ser>
        <c:dLbls>
          <c:showLegendKey val="0"/>
          <c:showVal val="0"/>
          <c:showCatName val="0"/>
          <c:showSerName val="0"/>
          <c:showPercent val="0"/>
          <c:showBubbleSize val="0"/>
        </c:dLbls>
        <c:gapWidth val="150"/>
        <c:axId val="401850344"/>
        <c:axId val="401855048"/>
      </c:barChart>
      <c:lineChart>
        <c:grouping val="standard"/>
        <c:varyColors val="0"/>
        <c:ser>
          <c:idx val="2"/>
          <c:order val="2"/>
          <c:tx>
            <c:strRef>
              <c:f>Sheet1!$D$1</c:f>
              <c:strCache>
                <c:ptCount val="1"/>
                <c:pt idx="0">
                  <c:v>Quick Ratio</c:v>
                </c:pt>
              </c:strCache>
            </c:strRef>
          </c:tx>
          <c:spPr>
            <a:ln w="31750">
              <a:solidFill>
                <a:schemeClr val="tx1">
                  <a:lumMod val="65000"/>
                  <a:lumOff val="35000"/>
                </a:schemeClr>
              </a:solidFill>
            </a:ln>
          </c:spPr>
          <c:marker>
            <c:symbol val="none"/>
          </c:marker>
          <c:cat>
            <c:numRef>
              <c:f>Sheet1!$A$2:$A$4</c:f>
              <c:numCache>
                <c:formatCode>General</c:formatCode>
                <c:ptCount val="3"/>
                <c:pt idx="0">
                  <c:v>2020</c:v>
                </c:pt>
                <c:pt idx="1">
                  <c:v>2021</c:v>
                </c:pt>
                <c:pt idx="2">
                  <c:v>2022</c:v>
                </c:pt>
              </c:numCache>
            </c:numRef>
          </c:cat>
          <c:val>
            <c:numRef>
              <c:f>Sheet1!$D$2:$D$4</c:f>
              <c:numCache>
                <c:formatCode>_(* #,##0.00_);_(* \(#,##0.00\);_(* "-"??_);_(@_)</c:formatCode>
                <c:ptCount val="3"/>
                <c:pt idx="0">
                  <c:v>1.7274977497749775</c:v>
                </c:pt>
                <c:pt idx="1">
                  <c:v>3.6150349500407395</c:v>
                </c:pt>
                <c:pt idx="2">
                  <c:v>2.3163748394757095</c:v>
                </c:pt>
              </c:numCache>
            </c:numRef>
          </c:val>
          <c:smooth val="0"/>
          <c:extLst xmlns:c16r2="http://schemas.microsoft.com/office/drawing/2015/06/chart">
            <c:ext xmlns:c16="http://schemas.microsoft.com/office/drawing/2014/chart" uri="{C3380CC4-5D6E-409C-BE32-E72D297353CC}">
              <c16:uniqueId val="{00000002-F60B-49CE-883A-844F1175B984}"/>
            </c:ext>
          </c:extLst>
        </c:ser>
        <c:dLbls>
          <c:showLegendKey val="0"/>
          <c:showVal val="0"/>
          <c:showCatName val="0"/>
          <c:showSerName val="0"/>
          <c:showPercent val="0"/>
          <c:showBubbleSize val="0"/>
        </c:dLbls>
        <c:marker val="1"/>
        <c:smooth val="0"/>
        <c:axId val="401855440"/>
        <c:axId val="401855832"/>
      </c:lineChart>
      <c:catAx>
        <c:axId val="401850344"/>
        <c:scaling>
          <c:orientation val="minMax"/>
        </c:scaling>
        <c:delete val="0"/>
        <c:axPos val="b"/>
        <c:numFmt formatCode="General" sourceLinked="1"/>
        <c:majorTickMark val="none"/>
        <c:minorTickMark val="none"/>
        <c:tickLblPos val="nextTo"/>
        <c:txPr>
          <a:bodyPr rot="0" vert="horz"/>
          <a:lstStyle/>
          <a:p>
            <a:pPr>
              <a:defRPr/>
            </a:pPr>
            <a:endParaRPr lang="en-US"/>
          </a:p>
        </c:txPr>
        <c:crossAx val="401855048"/>
        <c:crosses val="autoZero"/>
        <c:auto val="1"/>
        <c:lblAlgn val="ctr"/>
        <c:lblOffset val="100"/>
        <c:noMultiLvlLbl val="0"/>
      </c:catAx>
      <c:valAx>
        <c:axId val="401855048"/>
        <c:scaling>
          <c:orientation val="minMax"/>
        </c:scaling>
        <c:delete val="0"/>
        <c:axPos val="l"/>
        <c:majorGridlines/>
        <c:numFmt formatCode="_(&quot;$&quot;* #,##0_);_(&quot;$&quot;* \(#,##0\);_(&quot;$&quot;* &quot;-&quot;_);_(@_)" sourceLinked="0"/>
        <c:majorTickMark val="none"/>
        <c:minorTickMark val="none"/>
        <c:tickLblPos val="nextTo"/>
        <c:spPr>
          <a:ln>
            <a:solidFill>
              <a:schemeClr val="tx1"/>
            </a:solidFill>
          </a:ln>
        </c:spPr>
        <c:txPr>
          <a:bodyPr rot="0" vert="horz"/>
          <a:lstStyle/>
          <a:p>
            <a:pPr>
              <a:defRPr/>
            </a:pPr>
            <a:endParaRPr lang="en-US"/>
          </a:p>
        </c:txPr>
        <c:crossAx val="401850344"/>
        <c:crosses val="autoZero"/>
        <c:crossBetween val="between"/>
        <c:majorUnit val="500000"/>
      </c:valAx>
      <c:catAx>
        <c:axId val="401855440"/>
        <c:scaling>
          <c:orientation val="minMax"/>
        </c:scaling>
        <c:delete val="1"/>
        <c:axPos val="b"/>
        <c:numFmt formatCode="General" sourceLinked="1"/>
        <c:majorTickMark val="out"/>
        <c:minorTickMark val="none"/>
        <c:tickLblPos val="nextTo"/>
        <c:crossAx val="401855832"/>
        <c:crosses val="autoZero"/>
        <c:auto val="1"/>
        <c:lblAlgn val="ctr"/>
        <c:lblOffset val="100"/>
        <c:noMultiLvlLbl val="0"/>
      </c:catAx>
      <c:valAx>
        <c:axId val="401855832"/>
        <c:scaling>
          <c:orientation val="minMax"/>
        </c:scaling>
        <c:delete val="0"/>
        <c:axPos val="r"/>
        <c:numFmt formatCode="_(* #,##0.00_);_(* \(#,##0.00\);_(* &quot;-&quot;??_);_(@_)" sourceLinked="1"/>
        <c:majorTickMark val="out"/>
        <c:minorTickMark val="none"/>
        <c:tickLblPos val="none"/>
        <c:crossAx val="401855440"/>
        <c:crosses val="max"/>
        <c:crossBetween val="between"/>
      </c:valAx>
      <c:dTable>
        <c:showHorzBorder val="1"/>
        <c:showVertBorder val="1"/>
        <c:showOutline val="1"/>
        <c:showKeys val="1"/>
        <c:spPr>
          <a:ln>
            <a:solidFill>
              <a:schemeClr val="tx1">
                <a:lumMod val="50000"/>
                <a:lumOff val="50000"/>
              </a:schemeClr>
            </a:solidFill>
          </a:ln>
        </c:spPr>
      </c:dTable>
      <c:spPr>
        <a:noFill/>
        <a:ln w="25351">
          <a:noFill/>
        </a:ln>
      </c:spPr>
    </c:plotArea>
    <c:plotVisOnly val="1"/>
    <c:dispBlanksAs val="gap"/>
    <c:showDLblsOverMax val="0"/>
  </c:chart>
  <c:txPr>
    <a:bodyPr/>
    <a:lstStyle/>
    <a:p>
      <a:pPr>
        <a:defRPr sz="18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616177523264137"/>
          <c:y val="3.4067076470243575E-2"/>
          <c:w val="0.76383822476735863"/>
          <c:h val="0.71007172424251819"/>
        </c:manualLayout>
      </c:layout>
      <c:barChart>
        <c:barDir val="col"/>
        <c:grouping val="clustered"/>
        <c:varyColors val="0"/>
        <c:ser>
          <c:idx val="0"/>
          <c:order val="0"/>
          <c:tx>
            <c:strRef>
              <c:f>Sheet1!$B$1</c:f>
              <c:strCache>
                <c:ptCount val="1"/>
                <c:pt idx="0">
                  <c:v>Fund Balance Available
Excluding Powell Bill</c:v>
                </c:pt>
              </c:strCache>
            </c:strRef>
          </c:tx>
          <c:spPr>
            <a:solidFill>
              <a:srgbClr val="660000"/>
            </a:solidFill>
          </c:spPr>
          <c:invertIfNegative val="0"/>
          <c:cat>
            <c:numRef>
              <c:f>Sheet1!$A$2:$A$4</c:f>
              <c:numCache>
                <c:formatCode>General</c:formatCode>
                <c:ptCount val="3"/>
                <c:pt idx="0">
                  <c:v>2020</c:v>
                </c:pt>
                <c:pt idx="1">
                  <c:v>2021</c:v>
                </c:pt>
                <c:pt idx="2">
                  <c:v>2022</c:v>
                </c:pt>
              </c:numCache>
            </c:numRef>
          </c:cat>
          <c:val>
            <c:numRef>
              <c:f>Sheet1!$B$2:$B$4</c:f>
              <c:numCache>
                <c:formatCode>_("$"* #,##0_);_("$"* \(#,##0\);_("$"* "-"??_);_(@_)</c:formatCode>
                <c:ptCount val="3"/>
                <c:pt idx="0">
                  <c:v>3222788</c:v>
                </c:pt>
                <c:pt idx="1">
                  <c:v>4091618</c:v>
                </c:pt>
                <c:pt idx="2">
                  <c:v>3948100</c:v>
                </c:pt>
              </c:numCache>
            </c:numRef>
          </c:val>
          <c:extLst xmlns:c16r2="http://schemas.microsoft.com/office/drawing/2015/06/chart">
            <c:ext xmlns:c16="http://schemas.microsoft.com/office/drawing/2014/chart" uri="{C3380CC4-5D6E-409C-BE32-E72D297353CC}">
              <c16:uniqueId val="{00000000-1945-4C05-9EB9-08C6C21F2EA3}"/>
            </c:ext>
          </c:extLst>
        </c:ser>
        <c:ser>
          <c:idx val="1"/>
          <c:order val="1"/>
          <c:tx>
            <c:strRef>
              <c:f>Sheet1!$C$1</c:f>
              <c:strCache>
                <c:ptCount val="1"/>
                <c:pt idx="0">
                  <c:v>Net Expenditures*</c:v>
                </c:pt>
              </c:strCache>
            </c:strRef>
          </c:tx>
          <c:spPr>
            <a:solidFill>
              <a:srgbClr val="999966"/>
            </a:solidFill>
            <a:ln>
              <a:solidFill>
                <a:schemeClr val="tx1">
                  <a:lumMod val="50000"/>
                  <a:lumOff val="50000"/>
                </a:schemeClr>
              </a:solidFill>
            </a:ln>
          </c:spPr>
          <c:invertIfNegative val="0"/>
          <c:cat>
            <c:numRef>
              <c:f>Sheet1!$A$2:$A$4</c:f>
              <c:numCache>
                <c:formatCode>General</c:formatCode>
                <c:ptCount val="3"/>
                <c:pt idx="0">
                  <c:v>2020</c:v>
                </c:pt>
                <c:pt idx="1">
                  <c:v>2021</c:v>
                </c:pt>
                <c:pt idx="2">
                  <c:v>2022</c:v>
                </c:pt>
              </c:numCache>
            </c:numRef>
          </c:cat>
          <c:val>
            <c:numRef>
              <c:f>Sheet1!$C$2:$C$4</c:f>
              <c:numCache>
                <c:formatCode>_("$"* #,##0_);_("$"* \(#,##0\);_("$"* "-"??_);_(@_)</c:formatCode>
                <c:ptCount val="3"/>
                <c:pt idx="0">
                  <c:v>5948955</c:v>
                </c:pt>
                <c:pt idx="1">
                  <c:v>5978405</c:v>
                </c:pt>
                <c:pt idx="2">
                  <c:v>8770242</c:v>
                </c:pt>
              </c:numCache>
            </c:numRef>
          </c:val>
          <c:extLst xmlns:c16r2="http://schemas.microsoft.com/office/drawing/2015/06/chart">
            <c:ext xmlns:c16="http://schemas.microsoft.com/office/drawing/2014/chart" uri="{C3380CC4-5D6E-409C-BE32-E72D297353CC}">
              <c16:uniqueId val="{00000001-1945-4C05-9EB9-08C6C21F2EA3}"/>
            </c:ext>
          </c:extLst>
        </c:ser>
        <c:dLbls>
          <c:showLegendKey val="0"/>
          <c:showVal val="0"/>
          <c:showCatName val="0"/>
          <c:showSerName val="0"/>
          <c:showPercent val="0"/>
          <c:showBubbleSize val="0"/>
        </c:dLbls>
        <c:gapWidth val="150"/>
        <c:axId val="304178488"/>
        <c:axId val="304178096"/>
      </c:barChart>
      <c:lineChart>
        <c:grouping val="standard"/>
        <c:varyColors val="0"/>
        <c:ser>
          <c:idx val="2"/>
          <c:order val="2"/>
          <c:tx>
            <c:strRef>
              <c:f>Sheet1!$D$1</c:f>
              <c:strCache>
                <c:ptCount val="1"/>
                <c:pt idx="0">
                  <c:v>FBA as a %
of Net Expenditures</c:v>
                </c:pt>
              </c:strCache>
            </c:strRef>
          </c:tx>
          <c:spPr>
            <a:ln w="31750">
              <a:solidFill>
                <a:schemeClr val="tx1">
                  <a:lumMod val="65000"/>
                  <a:lumOff val="35000"/>
                </a:schemeClr>
              </a:solidFill>
            </a:ln>
          </c:spPr>
          <c:marker>
            <c:symbol val="none"/>
          </c:marker>
          <c:cat>
            <c:numRef>
              <c:f>Sheet1!$A$2:$A$4</c:f>
              <c:numCache>
                <c:formatCode>General</c:formatCode>
                <c:ptCount val="3"/>
                <c:pt idx="0">
                  <c:v>2020</c:v>
                </c:pt>
                <c:pt idx="1">
                  <c:v>2021</c:v>
                </c:pt>
                <c:pt idx="2">
                  <c:v>2022</c:v>
                </c:pt>
              </c:numCache>
            </c:numRef>
          </c:cat>
          <c:val>
            <c:numRef>
              <c:f>Sheet1!$D$2:$D$4</c:f>
              <c:numCache>
                <c:formatCode>0.0%</c:formatCode>
                <c:ptCount val="3"/>
                <c:pt idx="0">
                  <c:v>0.54174018798259527</c:v>
                </c:pt>
                <c:pt idx="1">
                  <c:v>0.68439960156596957</c:v>
                </c:pt>
                <c:pt idx="2">
                  <c:v>0.45017001811352525</c:v>
                </c:pt>
              </c:numCache>
            </c:numRef>
          </c:val>
          <c:smooth val="0"/>
          <c:extLst xmlns:c16r2="http://schemas.microsoft.com/office/drawing/2015/06/chart">
            <c:ext xmlns:c16="http://schemas.microsoft.com/office/drawing/2014/chart" uri="{C3380CC4-5D6E-409C-BE32-E72D297353CC}">
              <c16:uniqueId val="{00000002-1945-4C05-9EB9-08C6C21F2EA3}"/>
            </c:ext>
          </c:extLst>
        </c:ser>
        <c:dLbls>
          <c:showLegendKey val="0"/>
          <c:showVal val="0"/>
          <c:showCatName val="0"/>
          <c:showSerName val="0"/>
          <c:showPercent val="0"/>
          <c:showBubbleSize val="0"/>
        </c:dLbls>
        <c:marker val="1"/>
        <c:smooth val="0"/>
        <c:axId val="304177704"/>
        <c:axId val="304182016"/>
      </c:lineChart>
      <c:catAx>
        <c:axId val="304178488"/>
        <c:scaling>
          <c:orientation val="minMax"/>
        </c:scaling>
        <c:delete val="0"/>
        <c:axPos val="b"/>
        <c:numFmt formatCode="General" sourceLinked="1"/>
        <c:majorTickMark val="none"/>
        <c:minorTickMark val="none"/>
        <c:tickLblPos val="nextTo"/>
        <c:txPr>
          <a:bodyPr rot="0" vert="horz"/>
          <a:lstStyle/>
          <a:p>
            <a:pPr>
              <a:defRPr/>
            </a:pPr>
            <a:endParaRPr lang="en-US"/>
          </a:p>
        </c:txPr>
        <c:crossAx val="304178096"/>
        <c:crosses val="autoZero"/>
        <c:auto val="1"/>
        <c:lblAlgn val="ctr"/>
        <c:lblOffset val="100"/>
        <c:noMultiLvlLbl val="0"/>
      </c:catAx>
      <c:valAx>
        <c:axId val="304178096"/>
        <c:scaling>
          <c:orientation val="minMax"/>
          <c:max val="10000000"/>
          <c:min val="2000000"/>
        </c:scaling>
        <c:delete val="0"/>
        <c:axPos val="l"/>
        <c:majorGridlines/>
        <c:numFmt formatCode="_(&quot;$&quot;* #,##0_);_(&quot;$&quot;* \(#,##0\);_(&quot;$&quot;* &quot;-&quot;_);_(@_)" sourceLinked="0"/>
        <c:majorTickMark val="none"/>
        <c:minorTickMark val="none"/>
        <c:tickLblPos val="nextTo"/>
        <c:spPr>
          <a:ln>
            <a:solidFill>
              <a:schemeClr val="tx1"/>
            </a:solidFill>
          </a:ln>
        </c:spPr>
        <c:txPr>
          <a:bodyPr rot="0" vert="horz"/>
          <a:lstStyle/>
          <a:p>
            <a:pPr>
              <a:defRPr/>
            </a:pPr>
            <a:endParaRPr lang="en-US"/>
          </a:p>
        </c:txPr>
        <c:crossAx val="304178488"/>
        <c:crosses val="autoZero"/>
        <c:crossBetween val="between"/>
        <c:majorUnit val="2000000"/>
      </c:valAx>
      <c:catAx>
        <c:axId val="304177704"/>
        <c:scaling>
          <c:orientation val="minMax"/>
        </c:scaling>
        <c:delete val="1"/>
        <c:axPos val="b"/>
        <c:numFmt formatCode="General" sourceLinked="1"/>
        <c:majorTickMark val="out"/>
        <c:minorTickMark val="none"/>
        <c:tickLblPos val="nextTo"/>
        <c:crossAx val="304182016"/>
        <c:crosses val="autoZero"/>
        <c:auto val="1"/>
        <c:lblAlgn val="ctr"/>
        <c:lblOffset val="100"/>
        <c:noMultiLvlLbl val="0"/>
      </c:catAx>
      <c:valAx>
        <c:axId val="304182016"/>
        <c:scaling>
          <c:orientation val="minMax"/>
        </c:scaling>
        <c:delete val="0"/>
        <c:axPos val="r"/>
        <c:numFmt formatCode="0.0%" sourceLinked="1"/>
        <c:majorTickMark val="out"/>
        <c:minorTickMark val="none"/>
        <c:tickLblPos val="none"/>
        <c:crossAx val="304177704"/>
        <c:crosses val="max"/>
        <c:crossBetween val="between"/>
      </c:valAx>
      <c:dTable>
        <c:showHorzBorder val="1"/>
        <c:showVertBorder val="1"/>
        <c:showOutline val="1"/>
        <c:showKeys val="1"/>
        <c:spPr>
          <a:ln>
            <a:solidFill>
              <a:schemeClr val="tx1">
                <a:lumMod val="50000"/>
                <a:lumOff val="50000"/>
              </a:schemeClr>
            </a:solidFill>
          </a:ln>
        </c:spPr>
      </c:dTable>
      <c:spPr>
        <a:noFill/>
        <a:ln w="27353">
          <a:noFill/>
        </a:ln>
      </c:spPr>
    </c:plotArea>
    <c:plotVisOnly val="1"/>
    <c:dispBlanksAs val="gap"/>
    <c:showDLblsOverMax val="0"/>
  </c:chart>
  <c:txPr>
    <a:bodyPr/>
    <a:lstStyle/>
    <a:p>
      <a:pPr>
        <a:defRPr sz="16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15931372549019632"/>
          <c:y val="0.25565610859728505"/>
          <c:w val="0.6838235294117645"/>
          <c:h val="0.5"/>
        </c:manualLayout>
      </c:layout>
      <c:pie3DChart>
        <c:varyColors val="1"/>
        <c:ser>
          <c:idx val="0"/>
          <c:order val="0"/>
          <c:tx>
            <c:strRef>
              <c:f>Sheet1!$A$2</c:f>
              <c:strCache>
                <c:ptCount val="1"/>
                <c:pt idx="0">
                  <c:v>East</c:v>
                </c:pt>
              </c:strCache>
            </c:strRef>
          </c:tx>
          <c:spPr>
            <a:solidFill>
              <a:schemeClr val="accent1"/>
            </a:solidFill>
            <a:ln w="16122">
              <a:solidFill>
                <a:schemeClr val="tx1"/>
              </a:solidFill>
              <a:prstDash val="solid"/>
            </a:ln>
          </c:spPr>
          <c:explosion val="6"/>
          <c:dPt>
            <c:idx val="0"/>
            <c:bubble3D val="0"/>
            <c:explosion val="0"/>
            <c:spPr>
              <a:solidFill>
                <a:srgbClr val="999966"/>
              </a:solidFill>
              <a:ln w="16122">
                <a:solidFill>
                  <a:schemeClr val="tx1"/>
                </a:solidFill>
                <a:prstDash val="solid"/>
              </a:ln>
            </c:spPr>
            <c:extLst xmlns:c16r2="http://schemas.microsoft.com/office/drawing/2015/06/chart">
              <c:ext xmlns:c16="http://schemas.microsoft.com/office/drawing/2014/chart" uri="{C3380CC4-5D6E-409C-BE32-E72D297353CC}">
                <c16:uniqueId val="{00000000-1885-4C3C-9D1B-2A3816657DA4}"/>
              </c:ext>
            </c:extLst>
          </c:dPt>
          <c:dPt>
            <c:idx val="1"/>
            <c:bubble3D val="0"/>
            <c:explosion val="0"/>
            <c:spPr>
              <a:solidFill>
                <a:srgbClr val="FFC000"/>
              </a:solidFill>
              <a:ln w="16122">
                <a:solidFill>
                  <a:schemeClr val="tx1"/>
                </a:solidFill>
                <a:prstDash val="solid"/>
              </a:ln>
            </c:spPr>
            <c:extLst xmlns:c16r2="http://schemas.microsoft.com/office/drawing/2015/06/chart">
              <c:ext xmlns:c16="http://schemas.microsoft.com/office/drawing/2014/chart" uri="{C3380CC4-5D6E-409C-BE32-E72D297353CC}">
                <c16:uniqueId val="{00000001-1885-4C3C-9D1B-2A3816657DA4}"/>
              </c:ext>
            </c:extLst>
          </c:dPt>
          <c:dPt>
            <c:idx val="2"/>
            <c:bubble3D val="0"/>
            <c:explosion val="0"/>
            <c:spPr>
              <a:solidFill>
                <a:srgbClr val="669900"/>
              </a:solidFill>
              <a:ln w="16122">
                <a:solidFill>
                  <a:schemeClr val="tx1"/>
                </a:solidFill>
                <a:prstDash val="solid"/>
              </a:ln>
            </c:spPr>
            <c:extLst xmlns:c16r2="http://schemas.microsoft.com/office/drawing/2015/06/chart">
              <c:ext xmlns:c16="http://schemas.microsoft.com/office/drawing/2014/chart" uri="{C3380CC4-5D6E-409C-BE32-E72D297353CC}">
                <c16:uniqueId val="{00000002-1885-4C3C-9D1B-2A3816657DA4}"/>
              </c:ext>
            </c:extLst>
          </c:dPt>
          <c:dPt>
            <c:idx val="3"/>
            <c:bubble3D val="0"/>
            <c:explosion val="0"/>
            <c:spPr>
              <a:solidFill>
                <a:srgbClr val="9D3207"/>
              </a:solidFill>
              <a:ln w="16122">
                <a:solidFill>
                  <a:schemeClr val="tx1"/>
                </a:solidFill>
                <a:prstDash val="solid"/>
              </a:ln>
            </c:spPr>
            <c:extLst xmlns:c16r2="http://schemas.microsoft.com/office/drawing/2015/06/chart">
              <c:ext xmlns:c16="http://schemas.microsoft.com/office/drawing/2014/chart" uri="{C3380CC4-5D6E-409C-BE32-E72D297353CC}">
                <c16:uniqueId val="{00000003-1885-4C3C-9D1B-2A3816657DA4}"/>
              </c:ext>
            </c:extLst>
          </c:dPt>
          <c:dLbls>
            <c:dLbl>
              <c:idx val="0"/>
              <c:layout>
                <c:manualLayout>
                  <c:x val="-0.14649753536839075"/>
                  <c:y val="-0.37117948741914619"/>
                </c:manualLayout>
              </c:layout>
              <c:tx>
                <c:rich>
                  <a:bodyPr/>
                  <a:lstStyle/>
                  <a:p>
                    <a:fld id="{07EDD034-12E8-4D51-924B-C22DB172CC7A}" type="CATEGORYNAME">
                      <a:rPr lang="en-US"/>
                      <a:pPr/>
                      <a:t>[CATEGORY NAME]</a:t>
                    </a:fld>
                    <a:r>
                      <a:rPr lang="en-US" baseline="0" dirty="0"/>
                      <a:t>
50%</a:t>
                    </a:r>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1885-4C3C-9D1B-2A3816657DA4}"/>
                </c:ext>
                <c:ext xmlns:c15="http://schemas.microsoft.com/office/drawing/2012/chart" uri="{CE6537A1-D6FC-4f65-9D91-7224C49458BB}">
                  <c15:dlblFieldTable/>
                  <c15:showDataLabelsRange val="0"/>
                </c:ext>
              </c:extLst>
            </c:dLbl>
            <c:dLbl>
              <c:idx val="1"/>
              <c:layout>
                <c:manualLayout>
                  <c:x val="8.210168215444015E-2"/>
                  <c:y val="1.9330340052442871E-2"/>
                </c:manualLayout>
              </c:layout>
              <c:tx>
                <c:rich>
                  <a:bodyPr/>
                  <a:lstStyle/>
                  <a:p>
                    <a:r>
                      <a:rPr lang="en-US" dirty="0"/>
                      <a:t>Permits &amp; Fees
9%</a:t>
                    </a:r>
                  </a:p>
                </c:rich>
              </c:tx>
              <c:dLblPos val="bestFit"/>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1-1885-4C3C-9D1B-2A3816657DA4}"/>
                </c:ext>
                <c:ext xmlns:c15="http://schemas.microsoft.com/office/drawing/2012/chart" uri="{CE6537A1-D6FC-4f65-9D91-7224C49458BB}"/>
              </c:extLst>
            </c:dLbl>
            <c:dLbl>
              <c:idx val="2"/>
              <c:layout>
                <c:manualLayout>
                  <c:x val="1.6110527791258602E-4"/>
                  <c:y val="1.4745004480574635E-2"/>
                </c:manualLayout>
              </c:layout>
              <c:tx>
                <c:rich>
                  <a:bodyPr wrap="square" lIns="38100" tIns="19050" rIns="38100" bIns="19050" anchor="ctr">
                    <a:noAutofit/>
                  </a:bodyPr>
                  <a:lstStyle/>
                  <a:p>
                    <a:pPr>
                      <a:defRPr/>
                    </a:pPr>
                    <a:fld id="{B0125B9F-43B6-4E21-98D2-729506BC8985}" type="CATEGORYNAME">
                      <a:rPr lang="en-US"/>
                      <a:pPr>
                        <a:defRPr/>
                      </a:pPr>
                      <a:t>[CATEGORY NAME]</a:t>
                    </a:fld>
                    <a:r>
                      <a:rPr lang="en-US" baseline="0" dirty="0"/>
                      <a:t>
23%</a:t>
                    </a:r>
                  </a:p>
                </c:rich>
              </c:tx>
              <c:numFmt formatCode="0%" sourceLinked="0"/>
              <c:spPr>
                <a:noFill/>
                <a:ln w="32245">
                  <a:noFill/>
                </a:ln>
              </c:sp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1885-4C3C-9D1B-2A3816657DA4}"/>
                </c:ext>
                <c:ext xmlns:c15="http://schemas.microsoft.com/office/drawing/2012/chart" uri="{CE6537A1-D6FC-4f65-9D91-7224C49458BB}">
                  <c15:layout>
                    <c:manualLayout>
                      <c:w val="0.18040202147246237"/>
                      <c:h val="0.21350493096877385"/>
                    </c:manualLayout>
                  </c15:layout>
                  <c15:dlblFieldTable/>
                  <c15:showDataLabelsRange val="0"/>
                </c:ext>
              </c:extLst>
            </c:dLbl>
            <c:dLbl>
              <c:idx val="3"/>
              <c:layout>
                <c:manualLayout>
                  <c:x val="8.7928887970819158E-2"/>
                  <c:y val="-7.6683642611764163E-2"/>
                </c:manualLayout>
              </c:layout>
              <c:tx>
                <c:rich>
                  <a:bodyPr/>
                  <a:lstStyle/>
                  <a:p>
                    <a:fld id="{1E47D083-66AA-4F14-BE8F-B3ECBE930A38}" type="CATEGORYNAME">
                      <a:rPr lang="en-US"/>
                      <a:pPr/>
                      <a:t>[CATEGORY NAME]</a:t>
                    </a:fld>
                    <a:r>
                      <a:rPr lang="en-US" baseline="0" dirty="0"/>
                      <a:t>
18%</a:t>
                    </a:r>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1885-4C3C-9D1B-2A3816657DA4}"/>
                </c:ext>
                <c:ext xmlns:c15="http://schemas.microsoft.com/office/drawing/2012/chart" uri="{CE6537A1-D6FC-4f65-9D91-7224C49458BB}">
                  <c15:dlblFieldTable/>
                  <c15:showDataLabelsRange val="0"/>
                </c:ext>
              </c:extLst>
            </c:dLbl>
            <c:numFmt formatCode="0%" sourceLinked="0"/>
            <c:spPr>
              <a:noFill/>
              <a:ln w="32245">
                <a:noFill/>
              </a:ln>
            </c:spP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Sheet1!$B$1:$E$1</c:f>
              <c:strCache>
                <c:ptCount val="4"/>
                <c:pt idx="0">
                  <c:v>Ad Valorem Taxes</c:v>
                </c:pt>
                <c:pt idx="1">
                  <c:v>Permits &amp; Fees</c:v>
                </c:pt>
                <c:pt idx="2">
                  <c:v>Unrestricted Intergovt'l</c:v>
                </c:pt>
                <c:pt idx="3">
                  <c:v>Other Revenues</c:v>
                </c:pt>
              </c:strCache>
            </c:strRef>
          </c:cat>
          <c:val>
            <c:numRef>
              <c:f>Sheet1!$B$2:$E$2</c:f>
              <c:numCache>
                <c:formatCode>0.0%</c:formatCode>
                <c:ptCount val="4"/>
                <c:pt idx="0">
                  <c:v>0.50295799327274127</c:v>
                </c:pt>
                <c:pt idx="1">
                  <c:v>9.2109337860250856E-2</c:v>
                </c:pt>
                <c:pt idx="2">
                  <c:v>0.22686516499715581</c:v>
                </c:pt>
                <c:pt idx="3">
                  <c:v>0.1780675038698521</c:v>
                </c:pt>
              </c:numCache>
            </c:numRef>
          </c:val>
          <c:extLst xmlns:c16r2="http://schemas.microsoft.com/office/drawing/2015/06/chart">
            <c:ext xmlns:c16="http://schemas.microsoft.com/office/drawing/2014/chart" uri="{C3380CC4-5D6E-409C-BE32-E72D297353CC}">
              <c16:uniqueId val="{00000004-1885-4C3C-9D1B-2A3816657DA4}"/>
            </c:ext>
          </c:extLst>
        </c:ser>
        <c:dLbls>
          <c:showLegendKey val="0"/>
          <c:showVal val="0"/>
          <c:showCatName val="0"/>
          <c:showSerName val="0"/>
          <c:showPercent val="0"/>
          <c:showBubbleSize val="0"/>
          <c:showLeaderLines val="0"/>
        </c:dLbls>
      </c:pie3DChart>
      <c:spPr>
        <a:noFill/>
        <a:ln w="31822">
          <a:noFill/>
        </a:ln>
      </c:spPr>
    </c:plotArea>
    <c:plotVisOnly val="1"/>
    <c:dispBlanksAs val="zero"/>
    <c:showDLblsOverMax val="0"/>
  </c:chart>
  <c:spPr>
    <a:noFill/>
    <a:ln>
      <a:noFill/>
    </a:ln>
  </c:spPr>
  <c:txPr>
    <a:bodyPr/>
    <a:lstStyle/>
    <a:p>
      <a:pPr>
        <a:defRPr sz="2300"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8"/>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2115384615384619"/>
          <c:y val="2.0979020979021011E-2"/>
          <c:w val="0.77472527472527586"/>
          <c:h val="0.84848484848484862"/>
        </c:manualLayout>
      </c:layout>
      <c:bar3DChart>
        <c:barDir val="col"/>
        <c:grouping val="clustered"/>
        <c:varyColors val="0"/>
        <c:ser>
          <c:idx val="0"/>
          <c:order val="0"/>
          <c:tx>
            <c:strRef>
              <c:f>Sheet1!$A$2</c:f>
              <c:strCache>
                <c:ptCount val="1"/>
                <c:pt idx="0">
                  <c:v>East</c:v>
                </c:pt>
              </c:strCache>
            </c:strRef>
          </c:tx>
          <c:spPr>
            <a:solidFill>
              <a:srgbClr val="999966"/>
            </a:solidFill>
            <a:ln w="15605">
              <a:solidFill>
                <a:schemeClr val="tx1"/>
              </a:solidFill>
              <a:prstDash val="solid"/>
            </a:ln>
          </c:spPr>
          <c:invertIfNegative val="0"/>
          <c:dLbls>
            <c:dLbl>
              <c:idx val="0"/>
              <c:layout>
                <c:manualLayout>
                  <c:x val="4.0025692652205076E-2"/>
                  <c:y val="-6.4659624907843813E-2"/>
                </c:manualLayout>
              </c:layout>
              <c:numFmt formatCode="_(&quot;$&quot;* #,##0_);_(&quot;$&quot;* \(#,##0\);_(&quot;$&quot;* &quot;-&quot;_);_(@_)" sourceLinked="0"/>
              <c:spPr>
                <a:noFill/>
                <a:ln w="31204">
                  <a:noFill/>
                </a:ln>
              </c:spPr>
              <c:txPr>
                <a:bodyPr/>
                <a:lstStyle/>
                <a:p>
                  <a:pPr>
                    <a:defRPr sz="2258"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01E-452B-830B-51F0CF15B863}"/>
                </c:ext>
                <c:ext xmlns:c15="http://schemas.microsoft.com/office/drawing/2012/chart" uri="{CE6537A1-D6FC-4f65-9D91-7224C49458BB}"/>
              </c:extLst>
            </c:dLbl>
            <c:dLbl>
              <c:idx val="1"/>
              <c:layout>
                <c:manualLayout>
                  <c:x val="4.1693019286307455E-2"/>
                  <c:y val="-5.8292178089593839E-2"/>
                </c:manualLayout>
              </c:layout>
              <c:numFmt formatCode="_(&quot;$&quot;* #,##0_);_(&quot;$&quot;* \(#,##0\);_(&quot;$&quot;* &quot;-&quot;_);_(@_)" sourceLinked="0"/>
              <c:spPr>
                <a:noFill/>
                <a:ln w="31204">
                  <a:noFill/>
                </a:ln>
              </c:spPr>
              <c:txPr>
                <a:bodyPr/>
                <a:lstStyle/>
                <a:p>
                  <a:pPr>
                    <a:defRPr sz="2258"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01E-452B-830B-51F0CF15B863}"/>
                </c:ext>
                <c:ext xmlns:c15="http://schemas.microsoft.com/office/drawing/2012/chart" uri="{CE6537A1-D6FC-4f65-9D91-7224C49458BB}"/>
              </c:extLst>
            </c:dLbl>
            <c:dLbl>
              <c:idx val="2"/>
              <c:layout>
                <c:manualLayout>
                  <c:xMode val="edge"/>
                  <c:yMode val="edge"/>
                  <c:x val="0.89010989010989106"/>
                  <c:y val="0.74825174825174823"/>
                </c:manualLayout>
              </c:layout>
              <c:numFmt formatCode="_(&quot;$&quot;* #,##0_);_(&quot;$&quot;* \(#,##0\);_(&quot;$&quot;* &quot;-&quot;_);_(@_)" sourceLinked="0"/>
              <c:spPr>
                <a:noFill/>
                <a:ln w="31204">
                  <a:noFill/>
                </a:ln>
              </c:spPr>
              <c:txPr>
                <a:bodyPr/>
                <a:lstStyle/>
                <a:p>
                  <a:pPr>
                    <a:defRPr sz="2258"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01E-452B-830B-51F0CF15B863}"/>
                </c:ext>
                <c:ext xmlns:c15="http://schemas.microsoft.com/office/drawing/2012/chart" uri="{CE6537A1-D6FC-4f65-9D91-7224C49458BB}"/>
              </c:extLst>
            </c:dLbl>
            <c:numFmt formatCode="_(&quot;$&quot;* #,##0_);_(&quot;$&quot;* \(#,##0\);_(&quot;$&quot;* &quot;-&quot;_);_(@_)" sourceLinked="0"/>
            <c:spPr>
              <a:noFill/>
              <a:ln w="31204">
                <a:noFill/>
              </a:ln>
            </c:spPr>
            <c:txPr>
              <a:bodyPr wrap="square" lIns="38100" tIns="19050" rIns="38100" bIns="19050" anchor="ctr">
                <a:spAutoFit/>
              </a:bodyPr>
              <a:lstStyle/>
              <a:p>
                <a:pPr>
                  <a:defRPr sz="2258"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Sheet1!$B$1:$C$1</c:f>
              <c:numCache>
                <c:formatCode>General</c:formatCode>
                <c:ptCount val="2"/>
                <c:pt idx="0">
                  <c:v>2021</c:v>
                </c:pt>
                <c:pt idx="1">
                  <c:v>2022</c:v>
                </c:pt>
              </c:numCache>
            </c:numRef>
          </c:cat>
          <c:val>
            <c:numRef>
              <c:f>Sheet1!$B$2:$C$2</c:f>
              <c:numCache>
                <c:formatCode>_(* #,##0_);_(* \(#,##0\);_(* "-"??_);_(@_)</c:formatCode>
                <c:ptCount val="2"/>
                <c:pt idx="0">
                  <c:v>3524641</c:v>
                </c:pt>
                <c:pt idx="1">
                  <c:v>4510224</c:v>
                </c:pt>
              </c:numCache>
            </c:numRef>
          </c:val>
          <c:extLst xmlns:c16r2="http://schemas.microsoft.com/office/drawing/2015/06/chart">
            <c:ext xmlns:c16="http://schemas.microsoft.com/office/drawing/2014/chart" uri="{C3380CC4-5D6E-409C-BE32-E72D297353CC}">
              <c16:uniqueId val="{00000003-401E-452B-830B-51F0CF15B863}"/>
            </c:ext>
          </c:extLst>
        </c:ser>
        <c:dLbls>
          <c:showLegendKey val="0"/>
          <c:showVal val="0"/>
          <c:showCatName val="0"/>
          <c:showSerName val="0"/>
          <c:showPercent val="0"/>
          <c:showBubbleSize val="0"/>
        </c:dLbls>
        <c:gapWidth val="150"/>
        <c:gapDepth val="0"/>
        <c:shape val="box"/>
        <c:axId val="304182800"/>
        <c:axId val="304183976"/>
        <c:axId val="0"/>
      </c:bar3DChart>
      <c:catAx>
        <c:axId val="304182800"/>
        <c:scaling>
          <c:orientation val="minMax"/>
        </c:scaling>
        <c:delete val="0"/>
        <c:axPos val="b"/>
        <c:numFmt formatCode="General" sourceLinked="1"/>
        <c:majorTickMark val="out"/>
        <c:minorTickMark val="none"/>
        <c:tickLblPos val="low"/>
        <c:spPr>
          <a:ln w="3899">
            <a:solidFill>
              <a:schemeClr val="tx1"/>
            </a:solidFill>
            <a:prstDash val="solid"/>
          </a:ln>
        </c:spPr>
        <c:txPr>
          <a:bodyPr rot="0" vert="horz"/>
          <a:lstStyle/>
          <a:p>
            <a:pPr>
              <a:defRPr sz="2258" b="1" i="0" u="none" strike="noStrike" baseline="0">
                <a:solidFill>
                  <a:srgbClr val="000000"/>
                </a:solidFill>
                <a:latin typeface="Times New Roman"/>
                <a:ea typeface="Times New Roman"/>
                <a:cs typeface="Times New Roman"/>
              </a:defRPr>
            </a:pPr>
            <a:endParaRPr lang="en-US"/>
          </a:p>
        </c:txPr>
        <c:crossAx val="304183976"/>
        <c:crosses val="autoZero"/>
        <c:auto val="1"/>
        <c:lblAlgn val="ctr"/>
        <c:lblOffset val="100"/>
        <c:tickLblSkip val="1"/>
        <c:tickMarkSkip val="1"/>
        <c:noMultiLvlLbl val="0"/>
      </c:catAx>
      <c:valAx>
        <c:axId val="304183976"/>
        <c:scaling>
          <c:orientation val="minMax"/>
          <c:max val="5000000"/>
          <c:min val="0"/>
        </c:scaling>
        <c:delete val="0"/>
        <c:axPos val="l"/>
        <c:numFmt formatCode="_(\$* #,##0_);_(\$* \(#,##0\);_(\$* &quot;-&quot;_);_(@_)" sourceLinked="0"/>
        <c:majorTickMark val="out"/>
        <c:minorTickMark val="none"/>
        <c:tickLblPos val="nextTo"/>
        <c:spPr>
          <a:ln w="3899">
            <a:solidFill>
              <a:schemeClr val="tx1"/>
            </a:solidFill>
            <a:prstDash val="solid"/>
          </a:ln>
        </c:spPr>
        <c:txPr>
          <a:bodyPr rot="0" vert="horz"/>
          <a:lstStyle/>
          <a:p>
            <a:pPr>
              <a:defRPr sz="2400" b="1" i="0" u="none" strike="noStrike" baseline="0">
                <a:solidFill>
                  <a:srgbClr val="000000"/>
                </a:solidFill>
                <a:latin typeface="Times New Roman"/>
                <a:ea typeface="Times New Roman"/>
                <a:cs typeface="Times New Roman"/>
              </a:defRPr>
            </a:pPr>
            <a:endParaRPr lang="en-US"/>
          </a:p>
        </c:txPr>
        <c:crossAx val="304182800"/>
        <c:crosses val="autoZero"/>
        <c:crossBetween val="between"/>
        <c:majorUnit val="1000000"/>
      </c:valAx>
      <c:spPr>
        <a:noFill/>
        <a:ln w="31430">
          <a:noFill/>
        </a:ln>
      </c:spPr>
    </c:plotArea>
    <c:plotVisOnly val="1"/>
    <c:dispBlanksAs val="gap"/>
    <c:showDLblsOverMax val="0"/>
  </c:chart>
  <c:spPr>
    <a:noFill/>
    <a:ln>
      <a:noFill/>
    </a:ln>
  </c:spPr>
  <c:txPr>
    <a:bodyPr/>
    <a:lstStyle/>
    <a:p>
      <a:pPr>
        <a:defRPr sz="2258"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5"/>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7073170731707321"/>
          <c:y val="2.1582733812949641E-2"/>
          <c:w val="0.8157181571815727"/>
          <c:h val="0.84652278177458029"/>
        </c:manualLayout>
      </c:layout>
      <c:bar3DChart>
        <c:barDir val="col"/>
        <c:grouping val="clustered"/>
        <c:varyColors val="0"/>
        <c:ser>
          <c:idx val="0"/>
          <c:order val="0"/>
          <c:tx>
            <c:strRef>
              <c:f>Sheet1!$A$2</c:f>
              <c:strCache>
                <c:ptCount val="1"/>
                <c:pt idx="0">
                  <c:v>East</c:v>
                </c:pt>
              </c:strCache>
            </c:strRef>
          </c:tx>
          <c:spPr>
            <a:solidFill>
              <a:srgbClr val="999966"/>
            </a:solidFill>
            <a:ln w="17502">
              <a:solidFill>
                <a:schemeClr val="tx1"/>
              </a:solidFill>
              <a:prstDash val="solid"/>
            </a:ln>
          </c:spPr>
          <c:invertIfNegative val="0"/>
          <c:dLbls>
            <c:dLbl>
              <c:idx val="0"/>
              <c:layout>
                <c:manualLayout>
                  <c:x val="4.1560346021852004E-2"/>
                  <c:y val="-6.0247369082765276E-2"/>
                </c:manualLayout>
              </c:layout>
              <c:numFmt formatCode="_(&quot;$&quot;* #,##0_);_(&quot;$&quot;* \(#,##0\);_(&quot;$&quot;* &quot;-&quot;_);_(@_)" sourceLinked="0"/>
              <c:spPr>
                <a:noFill/>
                <a:ln w="34994">
                  <a:noFill/>
                </a:ln>
              </c:spPr>
              <c:txPr>
                <a:bodyPr/>
                <a:lstStyle/>
                <a:p>
                  <a:pPr>
                    <a:defRPr sz="23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9AB-427D-9C09-E8FFB68D0011}"/>
                </c:ext>
                <c:ext xmlns:c15="http://schemas.microsoft.com/office/drawing/2012/chart" uri="{CE6537A1-D6FC-4f65-9D91-7224C49458BB}"/>
              </c:extLst>
            </c:dLbl>
            <c:dLbl>
              <c:idx val="1"/>
              <c:layout>
                <c:manualLayout>
                  <c:x val="4.883643184044769E-2"/>
                  <c:y val="-6.512157925036316E-2"/>
                </c:manualLayout>
              </c:layout>
              <c:numFmt formatCode="_(&quot;$&quot;* #,##0_);_(&quot;$&quot;* \(#,##0\);_(&quot;$&quot;* &quot;-&quot;_);_(@_)" sourceLinked="0"/>
              <c:spPr>
                <a:noFill/>
                <a:ln w="34994">
                  <a:noFill/>
                </a:ln>
              </c:spPr>
              <c:txPr>
                <a:bodyPr/>
                <a:lstStyle/>
                <a:p>
                  <a:pPr>
                    <a:defRPr sz="23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9AB-427D-9C09-E8FFB68D0011}"/>
                </c:ext>
                <c:ext xmlns:c15="http://schemas.microsoft.com/office/drawing/2012/chart" uri="{CE6537A1-D6FC-4f65-9D91-7224C49458BB}"/>
              </c:extLst>
            </c:dLbl>
            <c:dLbl>
              <c:idx val="2"/>
              <c:layout>
                <c:manualLayout>
                  <c:xMode val="edge"/>
                  <c:yMode val="edge"/>
                  <c:x val="0.88482384823848326"/>
                  <c:y val="0.75299760191846565"/>
                </c:manualLayout>
              </c:layout>
              <c:numFmt formatCode="_(&quot;$&quot;* #,##0_);_(&quot;$&quot;* \(#,##0\);_(&quot;$&quot;* &quot;-&quot;_);_(@_)" sourceLinked="0"/>
              <c:spPr>
                <a:noFill/>
                <a:ln w="34994">
                  <a:noFill/>
                </a:ln>
              </c:spPr>
              <c:txPr>
                <a:bodyPr/>
                <a:lstStyle/>
                <a:p>
                  <a:pPr>
                    <a:defRPr sz="22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9AB-427D-9C09-E8FFB68D0011}"/>
                </c:ext>
                <c:ext xmlns:c15="http://schemas.microsoft.com/office/drawing/2012/chart" uri="{CE6537A1-D6FC-4f65-9D91-7224C49458BB}"/>
              </c:extLst>
            </c:dLbl>
            <c:numFmt formatCode="_(&quot;$&quot;* #,##0_);_(&quot;$&quot;* \(#,##0\);_(&quot;$&quot;* &quot;-&quot;_);_(@_)" sourceLinked="0"/>
            <c:spPr>
              <a:noFill/>
              <a:ln w="34994">
                <a:noFill/>
              </a:ln>
            </c:spPr>
            <c:txPr>
              <a:bodyPr wrap="square" lIns="38100" tIns="19050" rIns="38100" bIns="19050" anchor="ctr">
                <a:spAutoFit/>
              </a:bodyPr>
              <a:lstStyle/>
              <a:p>
                <a:pPr>
                  <a:defRPr sz="22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Sheet1!$B$1:$C$1</c:f>
              <c:numCache>
                <c:formatCode>General</c:formatCode>
                <c:ptCount val="2"/>
                <c:pt idx="0">
                  <c:v>2021</c:v>
                </c:pt>
                <c:pt idx="1">
                  <c:v>2022</c:v>
                </c:pt>
              </c:numCache>
            </c:numRef>
          </c:cat>
          <c:val>
            <c:numRef>
              <c:f>Sheet1!$B$2:$C$2</c:f>
              <c:numCache>
                <c:formatCode>_(* #,##0_);_(* \(#,##0\);_(* "-"??_);_(@_)</c:formatCode>
                <c:ptCount val="2"/>
                <c:pt idx="0">
                  <c:v>1578243</c:v>
                </c:pt>
                <c:pt idx="1">
                  <c:v>2034390</c:v>
                </c:pt>
              </c:numCache>
            </c:numRef>
          </c:val>
          <c:extLst xmlns:c16r2="http://schemas.microsoft.com/office/drawing/2015/06/chart">
            <c:ext xmlns:c16="http://schemas.microsoft.com/office/drawing/2014/chart" uri="{C3380CC4-5D6E-409C-BE32-E72D297353CC}">
              <c16:uniqueId val="{00000003-99AB-427D-9C09-E8FFB68D0011}"/>
            </c:ext>
          </c:extLst>
        </c:ser>
        <c:dLbls>
          <c:showLegendKey val="0"/>
          <c:showVal val="0"/>
          <c:showCatName val="0"/>
          <c:showSerName val="0"/>
          <c:showPercent val="0"/>
          <c:showBubbleSize val="0"/>
        </c:dLbls>
        <c:gapWidth val="150"/>
        <c:gapDepth val="0"/>
        <c:shape val="box"/>
        <c:axId val="304179272"/>
        <c:axId val="304183192"/>
        <c:axId val="0"/>
      </c:bar3DChart>
      <c:catAx>
        <c:axId val="304179272"/>
        <c:scaling>
          <c:orientation val="minMax"/>
        </c:scaling>
        <c:delete val="0"/>
        <c:axPos val="b"/>
        <c:numFmt formatCode="General" sourceLinked="1"/>
        <c:majorTickMark val="out"/>
        <c:minorTickMark val="none"/>
        <c:tickLblPos val="low"/>
        <c:spPr>
          <a:ln w="4370">
            <a:solidFill>
              <a:schemeClr val="tx1"/>
            </a:solidFill>
            <a:prstDash val="solid"/>
          </a:ln>
        </c:spPr>
        <c:txPr>
          <a:bodyPr rot="0" vert="horz"/>
          <a:lstStyle/>
          <a:p>
            <a:pPr>
              <a:defRPr sz="2460" b="1" i="0" u="none" strike="noStrike" baseline="0">
                <a:solidFill>
                  <a:srgbClr val="000000"/>
                </a:solidFill>
                <a:latin typeface="Times New Roman"/>
                <a:ea typeface="Times New Roman"/>
                <a:cs typeface="Times New Roman"/>
              </a:defRPr>
            </a:pPr>
            <a:endParaRPr lang="en-US"/>
          </a:p>
        </c:txPr>
        <c:crossAx val="304183192"/>
        <c:crosses val="autoZero"/>
        <c:auto val="1"/>
        <c:lblAlgn val="ctr"/>
        <c:lblOffset val="100"/>
        <c:tickLblSkip val="1"/>
        <c:tickMarkSkip val="1"/>
        <c:noMultiLvlLbl val="0"/>
      </c:catAx>
      <c:valAx>
        <c:axId val="304183192"/>
        <c:scaling>
          <c:orientation val="minMax"/>
          <c:max val="2500000"/>
          <c:min val="0"/>
        </c:scaling>
        <c:delete val="0"/>
        <c:axPos val="l"/>
        <c:numFmt formatCode="_(\$* #,##0_);_(\$* \(#,##0\);_(\$* &quot;-&quot;_);_(@_)" sourceLinked="0"/>
        <c:majorTickMark val="out"/>
        <c:minorTickMark val="none"/>
        <c:tickLblPos val="nextTo"/>
        <c:spPr>
          <a:ln w="4370">
            <a:solidFill>
              <a:schemeClr val="tx1"/>
            </a:solidFill>
            <a:prstDash val="solid"/>
          </a:ln>
        </c:spPr>
        <c:txPr>
          <a:bodyPr rot="0" vert="horz"/>
          <a:lstStyle/>
          <a:p>
            <a:pPr>
              <a:defRPr sz="2460" b="1" i="0" u="none" strike="noStrike" baseline="0">
                <a:solidFill>
                  <a:srgbClr val="000000"/>
                </a:solidFill>
                <a:latin typeface="Times New Roman"/>
                <a:ea typeface="Times New Roman"/>
                <a:cs typeface="Times New Roman"/>
              </a:defRPr>
            </a:pPr>
            <a:endParaRPr lang="en-US"/>
          </a:p>
        </c:txPr>
        <c:crossAx val="304179272"/>
        <c:crosses val="autoZero"/>
        <c:crossBetween val="between"/>
        <c:majorUnit val="500000"/>
        <c:minorUnit val="50000"/>
      </c:valAx>
      <c:spPr>
        <a:noFill/>
        <a:ln w="35206">
          <a:noFill/>
        </a:ln>
      </c:spPr>
    </c:plotArea>
    <c:plotVisOnly val="1"/>
    <c:dispBlanksAs val="gap"/>
    <c:showDLblsOverMax val="0"/>
  </c:chart>
  <c:spPr>
    <a:noFill/>
    <a:ln>
      <a:noFill/>
    </a:ln>
  </c:spPr>
  <c:txPr>
    <a:bodyPr/>
    <a:lstStyle/>
    <a:p>
      <a:pPr>
        <a:defRPr sz="2460"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8947368421052641"/>
          <c:y val="2.1582733812949641E-2"/>
          <c:w val="0.79736842105263028"/>
          <c:h val="0.84652278177458029"/>
        </c:manualLayout>
      </c:layout>
      <c:bar3DChart>
        <c:barDir val="col"/>
        <c:grouping val="clustered"/>
        <c:varyColors val="0"/>
        <c:ser>
          <c:idx val="0"/>
          <c:order val="0"/>
          <c:tx>
            <c:strRef>
              <c:f>Sheet1!$A$2</c:f>
              <c:strCache>
                <c:ptCount val="1"/>
                <c:pt idx="0">
                  <c:v>East</c:v>
                </c:pt>
              </c:strCache>
            </c:strRef>
          </c:tx>
          <c:spPr>
            <a:solidFill>
              <a:srgbClr val="999966"/>
            </a:solidFill>
            <a:ln w="16471">
              <a:solidFill>
                <a:schemeClr val="tx1"/>
              </a:solidFill>
              <a:prstDash val="solid"/>
            </a:ln>
          </c:spPr>
          <c:invertIfNegative val="0"/>
          <c:dLbls>
            <c:dLbl>
              <c:idx val="0"/>
              <c:layout>
                <c:manualLayout>
                  <c:x val="5.1328628398239443E-2"/>
                  <c:y val="-6.7989355596234938E-2"/>
                </c:manualLayout>
              </c:layout>
              <c:numFmt formatCode="_(&quot;$&quot;* #,##0_);_(&quot;$&quot;* \(#,##0\);_(&quot;$&quot;* &quot;-&quot;_);_(@_)" sourceLinked="0"/>
              <c:spPr>
                <a:noFill/>
                <a:ln w="32944">
                  <a:noFill/>
                </a:ln>
              </c:spPr>
              <c:txPr>
                <a:bodyPr/>
                <a:lstStyle/>
                <a:p>
                  <a:pPr>
                    <a:defRPr sz="2358"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D5C-4686-8929-45A87272DEAE}"/>
                </c:ext>
                <c:ext xmlns:c15="http://schemas.microsoft.com/office/drawing/2012/chart" uri="{CE6537A1-D6FC-4f65-9D91-7224C49458BB}"/>
              </c:extLst>
            </c:dLbl>
            <c:dLbl>
              <c:idx val="1"/>
              <c:layout>
                <c:manualLayout>
                  <c:x val="4.0360922762985398E-2"/>
                  <c:y val="-5.4725308235363486E-2"/>
                </c:manualLayout>
              </c:layout>
              <c:numFmt formatCode="_(&quot;$&quot;* #,##0_);_(&quot;$&quot;* \(#,##0\);_(&quot;$&quot;* &quot;-&quot;_);_(@_)" sourceLinked="0"/>
              <c:spPr>
                <a:noFill/>
                <a:ln w="32944">
                  <a:noFill/>
                </a:ln>
              </c:spPr>
              <c:txPr>
                <a:bodyPr/>
                <a:lstStyle/>
                <a:p>
                  <a:pPr>
                    <a:defRPr sz="2358"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D5C-4686-8929-45A87272DEAE}"/>
                </c:ext>
                <c:ext xmlns:c15="http://schemas.microsoft.com/office/drawing/2012/chart" uri="{CE6537A1-D6FC-4f65-9D91-7224C49458BB}"/>
              </c:extLst>
            </c:dLbl>
            <c:dLbl>
              <c:idx val="2"/>
              <c:layout>
                <c:manualLayout>
                  <c:xMode val="edge"/>
                  <c:yMode val="edge"/>
                  <c:x val="0.85263157894736841"/>
                  <c:y val="0.7841726618705035"/>
                </c:manualLayout>
              </c:layout>
              <c:numFmt formatCode="_(&quot;$&quot;* #,##0_);_(&quot;$&quot;* \(#,##0\);_(&quot;$&quot;* &quot;-&quot;_);_(@_)" sourceLinked="0"/>
              <c:spPr>
                <a:noFill/>
                <a:ln w="32944">
                  <a:noFill/>
                </a:ln>
              </c:spPr>
              <c:txPr>
                <a:bodyPr/>
                <a:lstStyle/>
                <a:p>
                  <a:pPr>
                    <a:defRPr sz="2358"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D5C-4686-8929-45A87272DEAE}"/>
                </c:ext>
                <c:ext xmlns:c15="http://schemas.microsoft.com/office/drawing/2012/chart" uri="{CE6537A1-D6FC-4f65-9D91-7224C49458BB}"/>
              </c:extLst>
            </c:dLbl>
            <c:numFmt formatCode="_(&quot;$&quot;* #,##0_);_(&quot;$&quot;* \(#,##0\);_(&quot;$&quot;* &quot;-&quot;_);_(@_)" sourceLinked="0"/>
            <c:spPr>
              <a:noFill/>
              <a:ln w="32944">
                <a:noFill/>
              </a:ln>
            </c:spPr>
            <c:txPr>
              <a:bodyPr wrap="square" lIns="38100" tIns="19050" rIns="38100" bIns="19050" anchor="ctr">
                <a:spAutoFit/>
              </a:bodyPr>
              <a:lstStyle/>
              <a:p>
                <a:pPr>
                  <a:defRPr sz="2358"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Sheet1!$B$1:$C$1</c:f>
              <c:numCache>
                <c:formatCode>General</c:formatCode>
                <c:ptCount val="2"/>
                <c:pt idx="0">
                  <c:v>2021</c:v>
                </c:pt>
                <c:pt idx="1">
                  <c:v>2022</c:v>
                </c:pt>
              </c:numCache>
            </c:numRef>
          </c:cat>
          <c:val>
            <c:numRef>
              <c:f>Sheet1!$B$2:$C$2</c:f>
              <c:numCache>
                <c:formatCode>_(* #,##0_);_(* \(#,##0\);_(* "-"??_);_(@_)</c:formatCode>
                <c:ptCount val="2"/>
                <c:pt idx="0">
                  <c:v>756918</c:v>
                </c:pt>
                <c:pt idx="1">
                  <c:v>825981</c:v>
                </c:pt>
              </c:numCache>
            </c:numRef>
          </c:val>
          <c:extLst xmlns:c16r2="http://schemas.microsoft.com/office/drawing/2015/06/chart">
            <c:ext xmlns:c16="http://schemas.microsoft.com/office/drawing/2014/chart" uri="{C3380CC4-5D6E-409C-BE32-E72D297353CC}">
              <c16:uniqueId val="{00000003-0D5C-4686-8929-45A87272DEAE}"/>
            </c:ext>
          </c:extLst>
        </c:ser>
        <c:dLbls>
          <c:showLegendKey val="0"/>
          <c:showVal val="0"/>
          <c:showCatName val="0"/>
          <c:showSerName val="0"/>
          <c:showPercent val="0"/>
          <c:showBubbleSize val="0"/>
        </c:dLbls>
        <c:gapWidth val="150"/>
        <c:gapDepth val="0"/>
        <c:shape val="box"/>
        <c:axId val="400647344"/>
        <c:axId val="400644600"/>
        <c:axId val="0"/>
      </c:bar3DChart>
      <c:catAx>
        <c:axId val="400647344"/>
        <c:scaling>
          <c:orientation val="minMax"/>
        </c:scaling>
        <c:delete val="0"/>
        <c:axPos val="b"/>
        <c:numFmt formatCode="General" sourceLinked="1"/>
        <c:majorTickMark val="out"/>
        <c:minorTickMark val="none"/>
        <c:tickLblPos val="low"/>
        <c:spPr>
          <a:ln w="4120">
            <a:solidFill>
              <a:schemeClr val="tx1"/>
            </a:solidFill>
            <a:prstDash val="solid"/>
          </a:ln>
        </c:spPr>
        <c:txPr>
          <a:bodyPr rot="0" vert="horz"/>
          <a:lstStyle/>
          <a:p>
            <a:pPr>
              <a:defRPr sz="2358" b="1" i="0" u="none" strike="noStrike" baseline="0">
                <a:solidFill>
                  <a:srgbClr val="000000"/>
                </a:solidFill>
                <a:latin typeface="Times New Roman"/>
                <a:ea typeface="Times New Roman"/>
                <a:cs typeface="Times New Roman"/>
              </a:defRPr>
            </a:pPr>
            <a:endParaRPr lang="en-US"/>
          </a:p>
        </c:txPr>
        <c:crossAx val="400644600"/>
        <c:crosses val="autoZero"/>
        <c:auto val="1"/>
        <c:lblAlgn val="ctr"/>
        <c:lblOffset val="100"/>
        <c:tickLblSkip val="1"/>
        <c:tickMarkSkip val="1"/>
        <c:noMultiLvlLbl val="0"/>
      </c:catAx>
      <c:valAx>
        <c:axId val="400644600"/>
        <c:scaling>
          <c:orientation val="minMax"/>
          <c:max val="1000000"/>
          <c:min val="0"/>
        </c:scaling>
        <c:delete val="0"/>
        <c:axPos val="l"/>
        <c:numFmt formatCode="_(\$* #,##0_);_(\$* \(#,##0\);_(\$* &quot;-&quot;_);_(@_)" sourceLinked="0"/>
        <c:majorTickMark val="out"/>
        <c:minorTickMark val="none"/>
        <c:tickLblPos val="nextTo"/>
        <c:spPr>
          <a:ln w="4120">
            <a:solidFill>
              <a:schemeClr val="tx1"/>
            </a:solidFill>
            <a:prstDash val="solid"/>
          </a:ln>
        </c:spPr>
        <c:txPr>
          <a:bodyPr rot="0" vert="horz"/>
          <a:lstStyle/>
          <a:p>
            <a:pPr>
              <a:defRPr sz="2358" b="1" i="0" u="none" strike="noStrike" baseline="0">
                <a:solidFill>
                  <a:srgbClr val="000000"/>
                </a:solidFill>
                <a:latin typeface="Times New Roman"/>
                <a:ea typeface="Times New Roman"/>
                <a:cs typeface="Times New Roman"/>
              </a:defRPr>
            </a:pPr>
            <a:endParaRPr lang="en-US"/>
          </a:p>
        </c:txPr>
        <c:crossAx val="400647344"/>
        <c:crosses val="autoZero"/>
        <c:crossBetween val="between"/>
        <c:majorUnit val="200000"/>
        <c:minorUnit val="10000"/>
      </c:valAx>
      <c:spPr>
        <a:noFill/>
        <a:ln w="33004">
          <a:noFill/>
        </a:ln>
      </c:spPr>
    </c:plotArea>
    <c:plotVisOnly val="1"/>
    <c:dispBlanksAs val="gap"/>
    <c:showDLblsOverMax val="0"/>
  </c:chart>
  <c:spPr>
    <a:noFill/>
    <a:ln>
      <a:noFill/>
    </a:ln>
  </c:spPr>
  <c:txPr>
    <a:bodyPr/>
    <a:lstStyle/>
    <a:p>
      <a:pPr>
        <a:defRPr sz="2358"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7.0595399053459823E-2"/>
          <c:y val="0.19023461904283082"/>
          <c:w val="0.78463977429015308"/>
          <c:h val="0.57327208918589678"/>
        </c:manualLayout>
      </c:layout>
      <c:pie3DChart>
        <c:varyColors val="1"/>
        <c:ser>
          <c:idx val="0"/>
          <c:order val="0"/>
          <c:tx>
            <c:strRef>
              <c:f>Sheet1!$A$2</c:f>
              <c:strCache>
                <c:ptCount val="1"/>
                <c:pt idx="0">
                  <c:v>East</c:v>
                </c:pt>
              </c:strCache>
            </c:strRef>
          </c:tx>
          <c:spPr>
            <a:solidFill>
              <a:schemeClr val="accent1"/>
            </a:solidFill>
            <a:ln w="16075">
              <a:solidFill>
                <a:schemeClr val="tx1"/>
              </a:solidFill>
              <a:prstDash val="solid"/>
            </a:ln>
          </c:spPr>
          <c:dPt>
            <c:idx val="0"/>
            <c:bubble3D val="0"/>
            <c:spPr>
              <a:solidFill>
                <a:schemeClr val="accent6"/>
              </a:solidFill>
              <a:ln w="16075">
                <a:solidFill>
                  <a:schemeClr val="tx1"/>
                </a:solidFill>
                <a:prstDash val="solid"/>
              </a:ln>
            </c:spPr>
            <c:extLst xmlns:c16r2="http://schemas.microsoft.com/office/drawing/2015/06/chart">
              <c:ext xmlns:c16="http://schemas.microsoft.com/office/drawing/2014/chart" uri="{C3380CC4-5D6E-409C-BE32-E72D297353CC}">
                <c16:uniqueId val="{00000000-27DE-4F58-A3B4-E5713C17F142}"/>
              </c:ext>
            </c:extLst>
          </c:dPt>
          <c:dPt>
            <c:idx val="1"/>
            <c:bubble3D val="0"/>
            <c:spPr>
              <a:solidFill>
                <a:srgbClr val="FFC000"/>
              </a:solidFill>
              <a:ln w="16075">
                <a:solidFill>
                  <a:schemeClr val="tx1"/>
                </a:solidFill>
                <a:prstDash val="solid"/>
              </a:ln>
            </c:spPr>
            <c:extLst xmlns:c16r2="http://schemas.microsoft.com/office/drawing/2015/06/chart">
              <c:ext xmlns:c16="http://schemas.microsoft.com/office/drawing/2014/chart" uri="{C3380CC4-5D6E-409C-BE32-E72D297353CC}">
                <c16:uniqueId val="{00000001-27DE-4F58-A3B4-E5713C17F142}"/>
              </c:ext>
            </c:extLst>
          </c:dPt>
          <c:dPt>
            <c:idx val="2"/>
            <c:bubble3D val="0"/>
            <c:spPr>
              <a:solidFill>
                <a:srgbClr val="669900"/>
              </a:solidFill>
              <a:ln w="16075">
                <a:solidFill>
                  <a:schemeClr val="tx1"/>
                </a:solidFill>
                <a:prstDash val="solid"/>
              </a:ln>
            </c:spPr>
            <c:extLst xmlns:c16r2="http://schemas.microsoft.com/office/drawing/2015/06/chart">
              <c:ext xmlns:c16="http://schemas.microsoft.com/office/drawing/2014/chart" uri="{C3380CC4-5D6E-409C-BE32-E72D297353CC}">
                <c16:uniqueId val="{00000002-27DE-4F58-A3B4-E5713C17F142}"/>
              </c:ext>
            </c:extLst>
          </c:dPt>
          <c:dPt>
            <c:idx val="3"/>
            <c:bubble3D val="0"/>
            <c:spPr>
              <a:solidFill>
                <a:srgbClr val="9D3207"/>
              </a:solidFill>
              <a:ln w="16075">
                <a:solidFill>
                  <a:schemeClr val="tx1"/>
                </a:solidFill>
                <a:prstDash val="solid"/>
              </a:ln>
            </c:spPr>
            <c:extLst xmlns:c16r2="http://schemas.microsoft.com/office/drawing/2015/06/chart">
              <c:ext xmlns:c16="http://schemas.microsoft.com/office/drawing/2014/chart" uri="{C3380CC4-5D6E-409C-BE32-E72D297353CC}">
                <c16:uniqueId val="{00000003-27DE-4F58-A3B4-E5713C17F142}"/>
              </c:ext>
            </c:extLst>
          </c:dPt>
          <c:dLbls>
            <c:dLbl>
              <c:idx val="0"/>
              <c:layout>
                <c:manualLayout>
                  <c:x val="-7.0339817258706208E-2"/>
                  <c:y val="-5.2103955703766462E-2"/>
                </c:manualLayout>
              </c:layout>
              <c:numFmt formatCode="0%" sourceLinked="0"/>
              <c:spPr>
                <a:noFill/>
                <a:ln w="32148">
                  <a:noFill/>
                </a:ln>
              </c:spPr>
              <c:txPr>
                <a:bodyPr/>
                <a:lstStyle/>
                <a:p>
                  <a:pPr>
                    <a:defRPr sz="2100" b="1" i="0" u="none" strike="noStrike" baseline="0">
                      <a:solidFill>
                        <a:srgbClr val="000000"/>
                      </a:solidFill>
                      <a:latin typeface="Times New Roman"/>
                      <a:ea typeface="Times New Roman"/>
                      <a:cs typeface="Times New Roman"/>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27DE-4F58-A3B4-E5713C17F142}"/>
                </c:ext>
                <c:ext xmlns:c15="http://schemas.microsoft.com/office/drawing/2012/chart" uri="{CE6537A1-D6FC-4f65-9D91-7224C49458BB}"/>
              </c:extLst>
            </c:dLbl>
            <c:dLbl>
              <c:idx val="1"/>
              <c:layout>
                <c:manualLayout>
                  <c:x val="0"/>
                  <c:y val="-0.16745845579690197"/>
                </c:manualLayout>
              </c:layout>
              <c:tx>
                <c:rich>
                  <a:bodyPr/>
                  <a:lstStyle/>
                  <a:p>
                    <a:pPr>
                      <a:defRPr sz="2100" b="1" i="0" u="none" strike="noStrike" baseline="0">
                        <a:solidFill>
                          <a:srgbClr val="000000"/>
                        </a:solidFill>
                        <a:latin typeface="Times New Roman"/>
                        <a:ea typeface="Times New Roman"/>
                        <a:cs typeface="Times New Roman"/>
                      </a:defRPr>
                    </a:pPr>
                    <a:r>
                      <a:rPr lang="en-US" sz="2100" dirty="0"/>
                      <a:t>Public Safety
22%</a:t>
                    </a:r>
                  </a:p>
                </c:rich>
              </c:tx>
              <c:numFmt formatCode="0%" sourceLinked="0"/>
              <c:spPr>
                <a:noFill/>
                <a:ln w="32148">
                  <a:noFill/>
                </a:ln>
              </c:spPr>
              <c:dLblPos val="bestFit"/>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1-27DE-4F58-A3B4-E5713C17F142}"/>
                </c:ext>
                <c:ext xmlns:c15="http://schemas.microsoft.com/office/drawing/2012/chart" uri="{CE6537A1-D6FC-4f65-9D91-7224C49458BB}"/>
              </c:extLst>
            </c:dLbl>
            <c:dLbl>
              <c:idx val="2"/>
              <c:layout>
                <c:manualLayout>
                  <c:x val="-2.8222934703977808E-2"/>
                  <c:y val="-7.5497450724735669E-4"/>
                </c:manualLayout>
              </c:layout>
              <c:tx>
                <c:rich>
                  <a:bodyPr/>
                  <a:lstStyle/>
                  <a:p>
                    <a:pPr>
                      <a:defRPr sz="2100" b="1" i="0" u="none" strike="noStrike" baseline="0">
                        <a:solidFill>
                          <a:srgbClr val="000000"/>
                        </a:solidFill>
                        <a:latin typeface="Times New Roman"/>
                        <a:ea typeface="Times New Roman"/>
                        <a:cs typeface="Times New Roman"/>
                      </a:defRPr>
                    </a:pPr>
                    <a:fld id="{EF7076DA-899E-4F7C-B7AA-E8EF3FFA4AC4}" type="CATEGORYNAME">
                      <a:rPr lang="en-US" smtClean="0"/>
                      <a:pPr>
                        <a:defRPr sz="2100" b="1" i="0" u="none" strike="noStrike" baseline="0">
                          <a:solidFill>
                            <a:srgbClr val="000000"/>
                          </a:solidFill>
                          <a:latin typeface="Times New Roman"/>
                          <a:ea typeface="Times New Roman"/>
                          <a:cs typeface="Times New Roman"/>
                        </a:defRPr>
                      </a:pPr>
                      <a:t>[CATEGORY NAME]</a:t>
                    </a:fld>
                    <a:r>
                      <a:rPr lang="en-US" dirty="0" err="1"/>
                      <a:t>reation</a:t>
                    </a:r>
                    <a:r>
                      <a:rPr lang="en-US" baseline="0" dirty="0"/>
                      <a:t>
</a:t>
                    </a:r>
                    <a:fld id="{610E6E98-4A8F-449B-957E-6E793FCFA9B1}" type="PERCENTAGE">
                      <a:rPr lang="en-US" baseline="0"/>
                      <a:pPr>
                        <a:defRPr sz="2100" b="1" i="0" u="none" strike="noStrike" baseline="0">
                          <a:solidFill>
                            <a:srgbClr val="000000"/>
                          </a:solidFill>
                          <a:latin typeface="Times New Roman"/>
                          <a:ea typeface="Times New Roman"/>
                          <a:cs typeface="Times New Roman"/>
                        </a:defRPr>
                      </a:pPr>
                      <a:t>[PERCENTAGE]</a:t>
                    </a:fld>
                    <a:endParaRPr lang="en-US" baseline="0" dirty="0"/>
                  </a:p>
                </c:rich>
              </c:tx>
              <c:numFmt formatCode="0%" sourceLinked="0"/>
              <c:spPr>
                <a:noFill/>
                <a:ln w="32148">
                  <a:noFill/>
                </a:ln>
              </c:sp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27DE-4F58-A3B4-E5713C17F142}"/>
                </c:ext>
                <c:ext xmlns:c15="http://schemas.microsoft.com/office/drawing/2012/chart" uri="{CE6537A1-D6FC-4f65-9D91-7224C49458BB}">
                  <c15:dlblFieldTable/>
                  <c15:showDataLabelsRange val="0"/>
                </c:ext>
              </c:extLst>
            </c:dLbl>
            <c:dLbl>
              <c:idx val="3"/>
              <c:layout>
                <c:manualLayout>
                  <c:x val="7.1521616123701795E-2"/>
                  <c:y val="-9.7474544336619728E-2"/>
                </c:manualLayout>
              </c:layout>
              <c:numFmt formatCode="0%" sourceLinked="0"/>
              <c:spPr>
                <a:noFill/>
                <a:ln w="32148">
                  <a:noFill/>
                </a:ln>
              </c:spPr>
              <c:txPr>
                <a:bodyPr/>
                <a:lstStyle/>
                <a:p>
                  <a:pPr>
                    <a:defRPr sz="2100" b="1" i="0" u="none" strike="noStrike" baseline="0">
                      <a:solidFill>
                        <a:srgbClr val="000000"/>
                      </a:solidFill>
                      <a:latin typeface="Times New Roman"/>
                      <a:ea typeface="Times New Roman"/>
                      <a:cs typeface="Times New Roman"/>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27DE-4F58-A3B4-E5713C17F142}"/>
                </c:ext>
                <c:ext xmlns:c15="http://schemas.microsoft.com/office/drawing/2012/chart" uri="{CE6537A1-D6FC-4f65-9D91-7224C49458BB}"/>
              </c:extLst>
            </c:dLbl>
            <c:numFmt formatCode="0%" sourceLinked="0"/>
            <c:spPr>
              <a:noFill/>
              <a:ln w="32148">
                <a:noFill/>
              </a:ln>
            </c:spPr>
            <c:txPr>
              <a:bodyPr wrap="square" lIns="38100" tIns="19050" rIns="38100" bIns="19050" anchor="ctr">
                <a:spAutoFit/>
              </a:bodyPr>
              <a:lstStyle/>
              <a:p>
                <a:pPr>
                  <a:defRPr sz="2100" b="1" i="0" u="none" strike="noStrike" baseline="0">
                    <a:solidFill>
                      <a:srgbClr val="000000"/>
                    </a:solidFill>
                    <a:latin typeface="Times New Roman"/>
                    <a:ea typeface="Times New Roman"/>
                    <a:cs typeface="Times New Roman"/>
                  </a:defRPr>
                </a:pPr>
                <a:endParaRPr lang="en-US"/>
              </a:p>
            </c:txP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Sheet1!$B$1:$E$1</c:f>
              <c:strCache>
                <c:ptCount val="4"/>
                <c:pt idx="0">
                  <c:v>General Government</c:v>
                </c:pt>
                <c:pt idx="1">
                  <c:v>Public Safety</c:v>
                </c:pt>
                <c:pt idx="2">
                  <c:v>Cultural and Rec</c:v>
                </c:pt>
                <c:pt idx="3">
                  <c:v>Others</c:v>
                </c:pt>
              </c:strCache>
            </c:strRef>
          </c:cat>
          <c:val>
            <c:numRef>
              <c:f>Sheet1!$B$2:$E$2</c:f>
              <c:numCache>
                <c:formatCode>General</c:formatCode>
                <c:ptCount val="4"/>
                <c:pt idx="0">
                  <c:v>0.17</c:v>
                </c:pt>
                <c:pt idx="1">
                  <c:v>0.22</c:v>
                </c:pt>
                <c:pt idx="2">
                  <c:v>0.26</c:v>
                </c:pt>
                <c:pt idx="3">
                  <c:v>0.35</c:v>
                </c:pt>
              </c:numCache>
            </c:numRef>
          </c:val>
          <c:extLst xmlns:c16r2="http://schemas.microsoft.com/office/drawing/2015/06/chart">
            <c:ext xmlns:c16="http://schemas.microsoft.com/office/drawing/2014/chart" uri="{C3380CC4-5D6E-409C-BE32-E72D297353CC}">
              <c16:uniqueId val="{00000004-27DE-4F58-A3B4-E5713C17F142}"/>
            </c:ext>
          </c:extLst>
        </c:ser>
        <c:dLbls>
          <c:showLegendKey val="0"/>
          <c:showVal val="0"/>
          <c:showCatName val="0"/>
          <c:showSerName val="0"/>
          <c:showPercent val="0"/>
          <c:showBubbleSize val="0"/>
          <c:showLeaderLines val="0"/>
        </c:dLbls>
      </c:pie3DChart>
      <c:spPr>
        <a:noFill/>
        <a:ln w="28551">
          <a:noFill/>
        </a:ln>
      </c:spPr>
    </c:plotArea>
    <c:plotVisOnly val="1"/>
    <c:dispBlanksAs val="zero"/>
    <c:showDLblsOverMax val="0"/>
  </c:chart>
  <c:spPr>
    <a:noFill/>
    <a:ln>
      <a:noFill/>
    </a:ln>
  </c:spPr>
  <c:txPr>
    <a:bodyPr/>
    <a:lstStyle/>
    <a:p>
      <a:pPr>
        <a:defRPr sz="2254"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6"/>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9645293315143281"/>
          <c:y val="2.1582733812949641E-2"/>
          <c:w val="0.78990450204638474"/>
          <c:h val="0.84652278177458029"/>
        </c:manualLayout>
      </c:layout>
      <c:bar3DChart>
        <c:barDir val="col"/>
        <c:grouping val="clustered"/>
        <c:varyColors val="0"/>
        <c:ser>
          <c:idx val="0"/>
          <c:order val="0"/>
          <c:tx>
            <c:strRef>
              <c:f>Sheet1!$A$2</c:f>
              <c:strCache>
                <c:ptCount val="1"/>
                <c:pt idx="0">
                  <c:v>East</c:v>
                </c:pt>
              </c:strCache>
            </c:strRef>
          </c:tx>
          <c:spPr>
            <a:solidFill>
              <a:srgbClr val="660000"/>
            </a:solidFill>
            <a:ln w="16672">
              <a:solidFill>
                <a:schemeClr val="tx1"/>
              </a:solidFill>
              <a:prstDash val="solid"/>
            </a:ln>
          </c:spPr>
          <c:invertIfNegative val="0"/>
          <c:dLbls>
            <c:dLbl>
              <c:idx val="0"/>
              <c:layout>
                <c:manualLayout>
                  <c:x val="4.233249450423221E-2"/>
                  <c:y val="-6.7380791343480059E-2"/>
                </c:manualLayout>
              </c:layout>
              <c:numFmt formatCode="_(&quot;$&quot;* #,##0_);_(&quot;$&quot;* \(#,##0\);_(&quot;$&quot;* &quot;-&quot;_);_(@_)" sourceLinked="0"/>
              <c:spPr>
                <a:noFill/>
                <a:ln w="33343">
                  <a:noFill/>
                </a:ln>
              </c:spPr>
              <c:txPr>
                <a:bodyPr/>
                <a:lstStyle/>
                <a:p>
                  <a:pPr>
                    <a:defRPr sz="2362"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C5A-4CF0-8121-A8C82C10B8B4}"/>
                </c:ext>
                <c:ext xmlns:c15="http://schemas.microsoft.com/office/drawing/2012/chart" uri="{CE6537A1-D6FC-4f65-9D91-7224C49458BB}"/>
              </c:extLst>
            </c:dLbl>
            <c:dLbl>
              <c:idx val="1"/>
              <c:layout>
                <c:manualLayout>
                  <c:x val="5.484691500514384E-2"/>
                  <c:y val="-5.6142113742339329E-2"/>
                </c:manualLayout>
              </c:layout>
              <c:numFmt formatCode="_(&quot;$&quot;* #,##0_);_(&quot;$&quot;* \(#,##0\);_(&quot;$&quot;* &quot;-&quot;_);_(@_)" sourceLinked="0"/>
              <c:spPr>
                <a:noFill/>
                <a:ln w="33343">
                  <a:noFill/>
                </a:ln>
              </c:spPr>
              <c:txPr>
                <a:bodyPr/>
                <a:lstStyle/>
                <a:p>
                  <a:pPr>
                    <a:defRPr sz="2362"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C5A-4CF0-8121-A8C82C10B8B4}"/>
                </c:ext>
                <c:ext xmlns:c15="http://schemas.microsoft.com/office/drawing/2012/chart" uri="{CE6537A1-D6FC-4f65-9D91-7224C49458BB}"/>
              </c:extLst>
            </c:dLbl>
            <c:dLbl>
              <c:idx val="2"/>
              <c:layout>
                <c:manualLayout>
                  <c:xMode val="edge"/>
                  <c:yMode val="edge"/>
                  <c:x val="0.87721691678035452"/>
                  <c:y val="0.76258992805755399"/>
                </c:manualLayout>
              </c:layout>
              <c:numFmt formatCode="_(&quot;$&quot;* #,##0_);_(&quot;$&quot;* \(#,##0\);_(&quot;$&quot;* &quot;-&quot;_);_(@_)" sourceLinked="0"/>
              <c:spPr>
                <a:noFill/>
                <a:ln w="33343">
                  <a:noFill/>
                </a:ln>
              </c:spPr>
              <c:txPr>
                <a:bodyPr/>
                <a:lstStyle/>
                <a:p>
                  <a:pPr>
                    <a:defRPr sz="2362"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C5A-4CF0-8121-A8C82C10B8B4}"/>
                </c:ext>
                <c:ext xmlns:c15="http://schemas.microsoft.com/office/drawing/2012/chart" uri="{CE6537A1-D6FC-4f65-9D91-7224C49458BB}"/>
              </c:extLst>
            </c:dLbl>
            <c:numFmt formatCode="_(&quot;$&quot;* #,##0_);_(&quot;$&quot;* \(#,##0\);_(&quot;$&quot;* &quot;-&quot;_);_(@_)" sourceLinked="0"/>
            <c:spPr>
              <a:noFill/>
              <a:ln w="33343">
                <a:noFill/>
              </a:ln>
            </c:spPr>
            <c:txPr>
              <a:bodyPr wrap="square" lIns="38100" tIns="19050" rIns="38100" bIns="19050" anchor="ctr">
                <a:spAutoFit/>
              </a:bodyPr>
              <a:lstStyle/>
              <a:p>
                <a:pPr>
                  <a:defRPr sz="2362"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Sheet1!$B$1:$C$1</c:f>
              <c:numCache>
                <c:formatCode>General</c:formatCode>
                <c:ptCount val="2"/>
                <c:pt idx="0">
                  <c:v>2021</c:v>
                </c:pt>
                <c:pt idx="1">
                  <c:v>2022</c:v>
                </c:pt>
              </c:numCache>
            </c:numRef>
          </c:cat>
          <c:val>
            <c:numRef>
              <c:f>Sheet1!$B$2:$C$2</c:f>
              <c:numCache>
                <c:formatCode>_(* #,##0_);_(* \(#,##0\);_(* "-"??_);_(@_)</c:formatCode>
                <c:ptCount val="2"/>
                <c:pt idx="0">
                  <c:v>1122378</c:v>
                </c:pt>
                <c:pt idx="1">
                  <c:v>1325683</c:v>
                </c:pt>
              </c:numCache>
            </c:numRef>
          </c:val>
          <c:extLst xmlns:c16r2="http://schemas.microsoft.com/office/drawing/2015/06/chart">
            <c:ext xmlns:c16="http://schemas.microsoft.com/office/drawing/2014/chart" uri="{C3380CC4-5D6E-409C-BE32-E72D297353CC}">
              <c16:uniqueId val="{00000003-3C5A-4CF0-8121-A8C82C10B8B4}"/>
            </c:ext>
          </c:extLst>
        </c:ser>
        <c:dLbls>
          <c:showLegendKey val="0"/>
          <c:showVal val="0"/>
          <c:showCatName val="0"/>
          <c:showSerName val="0"/>
          <c:showPercent val="0"/>
          <c:showBubbleSize val="0"/>
        </c:dLbls>
        <c:gapWidth val="150"/>
        <c:gapDepth val="0"/>
        <c:shape val="box"/>
        <c:axId val="400645384"/>
        <c:axId val="400643816"/>
        <c:axId val="0"/>
      </c:bar3DChart>
      <c:catAx>
        <c:axId val="400645384"/>
        <c:scaling>
          <c:orientation val="minMax"/>
        </c:scaling>
        <c:delete val="0"/>
        <c:axPos val="b"/>
        <c:numFmt formatCode="General" sourceLinked="1"/>
        <c:majorTickMark val="out"/>
        <c:minorTickMark val="none"/>
        <c:tickLblPos val="low"/>
        <c:spPr>
          <a:ln w="4164">
            <a:solidFill>
              <a:schemeClr val="tx1"/>
            </a:solidFill>
            <a:prstDash val="solid"/>
          </a:ln>
        </c:spPr>
        <c:txPr>
          <a:bodyPr rot="0" vert="horz"/>
          <a:lstStyle/>
          <a:p>
            <a:pPr>
              <a:defRPr sz="2362" b="1" i="0" u="none" strike="noStrike" baseline="0">
                <a:solidFill>
                  <a:srgbClr val="000000"/>
                </a:solidFill>
                <a:latin typeface="Times New Roman"/>
                <a:ea typeface="Times New Roman"/>
                <a:cs typeface="Times New Roman"/>
              </a:defRPr>
            </a:pPr>
            <a:endParaRPr lang="en-US"/>
          </a:p>
        </c:txPr>
        <c:crossAx val="400643816"/>
        <c:crosses val="autoZero"/>
        <c:auto val="1"/>
        <c:lblAlgn val="ctr"/>
        <c:lblOffset val="100"/>
        <c:tickLblSkip val="1"/>
        <c:tickMarkSkip val="1"/>
        <c:noMultiLvlLbl val="0"/>
      </c:catAx>
      <c:valAx>
        <c:axId val="400643816"/>
        <c:scaling>
          <c:orientation val="minMax"/>
          <c:max val="1500000"/>
          <c:min val="0"/>
        </c:scaling>
        <c:delete val="0"/>
        <c:axPos val="l"/>
        <c:numFmt formatCode="_(\$* #,##0_);_(\$* \(#,##0\);_(\$* &quot;-&quot;_);_(@_)" sourceLinked="0"/>
        <c:majorTickMark val="out"/>
        <c:minorTickMark val="none"/>
        <c:tickLblPos val="nextTo"/>
        <c:spPr>
          <a:ln w="4164">
            <a:solidFill>
              <a:schemeClr val="tx1"/>
            </a:solidFill>
            <a:prstDash val="solid"/>
          </a:ln>
        </c:spPr>
        <c:txPr>
          <a:bodyPr rot="0" vert="horz"/>
          <a:lstStyle/>
          <a:p>
            <a:pPr>
              <a:defRPr sz="2362" b="1" i="0" u="none" strike="noStrike" baseline="0">
                <a:solidFill>
                  <a:srgbClr val="000000"/>
                </a:solidFill>
                <a:latin typeface="Times New Roman"/>
                <a:ea typeface="Times New Roman"/>
                <a:cs typeface="Times New Roman"/>
              </a:defRPr>
            </a:pPr>
            <a:endParaRPr lang="en-US"/>
          </a:p>
        </c:txPr>
        <c:crossAx val="400645384"/>
        <c:crosses val="autoZero"/>
        <c:crossBetween val="between"/>
        <c:majorUnit val="250000"/>
      </c:valAx>
      <c:spPr>
        <a:noFill/>
        <a:ln w="33889">
          <a:noFill/>
        </a:ln>
      </c:spPr>
    </c:plotArea>
    <c:plotVisOnly val="1"/>
    <c:dispBlanksAs val="gap"/>
    <c:showDLblsOverMax val="0"/>
  </c:chart>
  <c:spPr>
    <a:noFill/>
    <a:ln>
      <a:noFill/>
    </a:ln>
  </c:spPr>
  <c:txPr>
    <a:bodyPr/>
    <a:lstStyle/>
    <a:p>
      <a:pPr>
        <a:defRPr sz="2362"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6"/>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9618528610354222"/>
          <c:y val="2.1582733812949641E-2"/>
          <c:w val="0.79019073569482401"/>
          <c:h val="0.84652278177458029"/>
        </c:manualLayout>
      </c:layout>
      <c:bar3DChart>
        <c:barDir val="col"/>
        <c:grouping val="clustered"/>
        <c:varyColors val="0"/>
        <c:ser>
          <c:idx val="0"/>
          <c:order val="0"/>
          <c:tx>
            <c:strRef>
              <c:f>Sheet1!$A$2</c:f>
              <c:strCache>
                <c:ptCount val="1"/>
                <c:pt idx="0">
                  <c:v>East</c:v>
                </c:pt>
              </c:strCache>
            </c:strRef>
          </c:tx>
          <c:spPr>
            <a:solidFill>
              <a:srgbClr val="660000"/>
            </a:solidFill>
            <a:ln w="15756">
              <a:solidFill>
                <a:schemeClr val="tx1"/>
              </a:solidFill>
              <a:prstDash val="solid"/>
            </a:ln>
          </c:spPr>
          <c:invertIfNegative val="0"/>
          <c:dLbls>
            <c:dLbl>
              <c:idx val="0"/>
              <c:layout>
                <c:manualLayout>
                  <c:x val="4.0329309033073149E-2"/>
                  <c:y val="-5.458335021350412E-2"/>
                </c:manualLayout>
              </c:layout>
              <c:numFmt formatCode="_(&quot;$&quot;* #,##0_);_(&quot;$&quot;* \(#,##0\);_(&quot;$&quot;* &quot;-&quot;_);_(@_)" sourceLinked="0"/>
              <c:spPr>
                <a:noFill/>
                <a:ln w="31515">
                  <a:noFill/>
                </a:ln>
              </c:spPr>
              <c:txPr>
                <a:bodyPr/>
                <a:lstStyle/>
                <a:p>
                  <a:pPr>
                    <a:defRPr sz="2224"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4EB-41DF-B54C-3484F4364206}"/>
                </c:ext>
                <c:ext xmlns:c15="http://schemas.microsoft.com/office/drawing/2012/chart" uri="{CE6537A1-D6FC-4f65-9D91-7224C49458BB}"/>
              </c:extLst>
            </c:dLbl>
            <c:dLbl>
              <c:idx val="1"/>
              <c:layout>
                <c:manualLayout>
                  <c:x val="3.7533666980196168E-2"/>
                  <c:y val="-6.2998277205146891E-2"/>
                </c:manualLayout>
              </c:layout>
              <c:numFmt formatCode="_(&quot;$&quot;* #,##0_);_(&quot;$&quot;* \(#,##0\);_(&quot;$&quot;* &quot;-&quot;_);_(@_)" sourceLinked="0"/>
              <c:spPr>
                <a:noFill/>
                <a:ln w="31515">
                  <a:noFill/>
                </a:ln>
              </c:spPr>
              <c:txPr>
                <a:bodyPr/>
                <a:lstStyle/>
                <a:p>
                  <a:pPr>
                    <a:defRPr sz="2224"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4EB-41DF-B54C-3484F4364206}"/>
                </c:ext>
                <c:ext xmlns:c15="http://schemas.microsoft.com/office/drawing/2012/chart" uri="{CE6537A1-D6FC-4f65-9D91-7224C49458BB}"/>
              </c:extLst>
            </c:dLbl>
            <c:dLbl>
              <c:idx val="2"/>
              <c:layout>
                <c:manualLayout>
                  <c:xMode val="edge"/>
                  <c:yMode val="edge"/>
                  <c:x val="0.85558583106267061"/>
                  <c:y val="0.7841726618705035"/>
                </c:manualLayout>
              </c:layout>
              <c:numFmt formatCode="_(&quot;$&quot;* #,##0_);_(&quot;$&quot;* \(#,##0\);_(&quot;$&quot;* &quot;-&quot;_);_(@_)" sourceLinked="0"/>
              <c:spPr>
                <a:noFill/>
                <a:ln w="31515">
                  <a:noFill/>
                </a:ln>
              </c:spPr>
              <c:txPr>
                <a:bodyPr/>
                <a:lstStyle/>
                <a:p>
                  <a:pPr>
                    <a:defRPr sz="2224"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4EB-41DF-B54C-3484F4364206}"/>
                </c:ext>
                <c:ext xmlns:c15="http://schemas.microsoft.com/office/drawing/2012/chart" uri="{CE6537A1-D6FC-4f65-9D91-7224C49458BB}"/>
              </c:extLst>
            </c:dLbl>
            <c:numFmt formatCode="_(&quot;$&quot;* #,##0_);_(&quot;$&quot;* \(#,##0\);_(&quot;$&quot;* &quot;-&quot;_);_(@_)" sourceLinked="0"/>
            <c:spPr>
              <a:noFill/>
              <a:ln w="31515">
                <a:noFill/>
              </a:ln>
            </c:spPr>
            <c:txPr>
              <a:bodyPr wrap="square" lIns="38100" tIns="19050" rIns="38100" bIns="19050" anchor="ctr">
                <a:spAutoFit/>
              </a:bodyPr>
              <a:lstStyle/>
              <a:p>
                <a:pPr>
                  <a:defRPr sz="2224"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Sheet1!$B$1:$C$1</c:f>
              <c:numCache>
                <c:formatCode>General</c:formatCode>
                <c:ptCount val="2"/>
                <c:pt idx="0">
                  <c:v>2021</c:v>
                </c:pt>
                <c:pt idx="1">
                  <c:v>2022</c:v>
                </c:pt>
              </c:numCache>
            </c:numRef>
          </c:cat>
          <c:val>
            <c:numRef>
              <c:f>Sheet1!$B$2:$C$2</c:f>
              <c:numCache>
                <c:formatCode>_(* #,##0_);_(* \(#,##0\);_(* "-"??_);_(@_)</c:formatCode>
                <c:ptCount val="2"/>
                <c:pt idx="0">
                  <c:v>1695785</c:v>
                </c:pt>
                <c:pt idx="1">
                  <c:v>1684209</c:v>
                </c:pt>
              </c:numCache>
            </c:numRef>
          </c:val>
          <c:extLst xmlns:c16r2="http://schemas.microsoft.com/office/drawing/2015/06/chart">
            <c:ext xmlns:c16="http://schemas.microsoft.com/office/drawing/2014/chart" uri="{C3380CC4-5D6E-409C-BE32-E72D297353CC}">
              <c16:uniqueId val="{00000003-E4EB-41DF-B54C-3484F4364206}"/>
            </c:ext>
          </c:extLst>
        </c:ser>
        <c:dLbls>
          <c:showLegendKey val="0"/>
          <c:showVal val="0"/>
          <c:showCatName val="0"/>
          <c:showSerName val="0"/>
          <c:showPercent val="0"/>
          <c:showBubbleSize val="0"/>
        </c:dLbls>
        <c:gapWidth val="150"/>
        <c:gapDepth val="0"/>
        <c:shape val="box"/>
        <c:axId val="400648128"/>
        <c:axId val="400644208"/>
        <c:axId val="0"/>
      </c:bar3DChart>
      <c:catAx>
        <c:axId val="400648128"/>
        <c:scaling>
          <c:orientation val="minMax"/>
        </c:scaling>
        <c:delete val="0"/>
        <c:axPos val="b"/>
        <c:numFmt formatCode="General" sourceLinked="1"/>
        <c:majorTickMark val="out"/>
        <c:minorTickMark val="none"/>
        <c:tickLblPos val="low"/>
        <c:spPr>
          <a:ln w="3942">
            <a:solidFill>
              <a:schemeClr val="tx1"/>
            </a:solidFill>
            <a:prstDash val="solid"/>
          </a:ln>
        </c:spPr>
        <c:txPr>
          <a:bodyPr rot="0" vert="horz"/>
          <a:lstStyle/>
          <a:p>
            <a:pPr>
              <a:defRPr sz="2224" b="1" i="0" u="none" strike="noStrike" baseline="0">
                <a:solidFill>
                  <a:srgbClr val="000000"/>
                </a:solidFill>
                <a:latin typeface="Times New Roman"/>
                <a:ea typeface="Times New Roman"/>
                <a:cs typeface="Times New Roman"/>
              </a:defRPr>
            </a:pPr>
            <a:endParaRPr lang="en-US"/>
          </a:p>
        </c:txPr>
        <c:crossAx val="400644208"/>
        <c:crosses val="autoZero"/>
        <c:auto val="1"/>
        <c:lblAlgn val="ctr"/>
        <c:lblOffset val="100"/>
        <c:tickLblSkip val="1"/>
        <c:tickMarkSkip val="1"/>
        <c:noMultiLvlLbl val="0"/>
      </c:catAx>
      <c:valAx>
        <c:axId val="400644208"/>
        <c:scaling>
          <c:orientation val="minMax"/>
          <c:max val="2000000"/>
          <c:min val="0"/>
        </c:scaling>
        <c:delete val="0"/>
        <c:axPos val="l"/>
        <c:numFmt formatCode="_(\$* #,##0_);_(\$* \(#,##0\);_(\$* &quot;-&quot;_);_(@_)" sourceLinked="0"/>
        <c:majorTickMark val="out"/>
        <c:minorTickMark val="none"/>
        <c:tickLblPos val="nextTo"/>
        <c:spPr>
          <a:ln w="3942">
            <a:solidFill>
              <a:schemeClr val="tx1"/>
            </a:solidFill>
            <a:prstDash val="solid"/>
          </a:ln>
        </c:spPr>
        <c:txPr>
          <a:bodyPr rot="0" vert="horz"/>
          <a:lstStyle/>
          <a:p>
            <a:pPr>
              <a:defRPr sz="2224" b="1" i="0" u="none" strike="noStrike" baseline="0">
                <a:solidFill>
                  <a:srgbClr val="000000"/>
                </a:solidFill>
                <a:latin typeface="Times New Roman"/>
                <a:ea typeface="Times New Roman"/>
                <a:cs typeface="Times New Roman"/>
              </a:defRPr>
            </a:pPr>
            <a:endParaRPr lang="en-US"/>
          </a:p>
        </c:txPr>
        <c:crossAx val="400648128"/>
        <c:crosses val="autoZero"/>
        <c:crossBetween val="between"/>
        <c:majorUnit val="400000"/>
      </c:valAx>
      <c:spPr>
        <a:noFill/>
        <a:ln w="31647">
          <a:noFill/>
        </a:ln>
      </c:spPr>
    </c:plotArea>
    <c:plotVisOnly val="1"/>
    <c:dispBlanksAs val="gap"/>
    <c:showDLblsOverMax val="0"/>
  </c:chart>
  <c:spPr>
    <a:noFill/>
    <a:ln>
      <a:noFill/>
    </a:ln>
  </c:spPr>
  <c:txPr>
    <a:bodyPr/>
    <a:lstStyle/>
    <a:p>
      <a:pPr>
        <a:defRPr sz="2224"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76F666D-E0C2-435B-BAA8-9287F9E5D38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xmlns="" id="{19FEBCAF-CB3F-4928-91AA-D61472F880C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F1077DB-935E-4A0A-947A-D283B9F9F452}" type="datetimeFigureOut">
              <a:rPr lang="en-US" smtClean="0"/>
              <a:t>8/9/2023</a:t>
            </a:fld>
            <a:endParaRPr lang="en-US"/>
          </a:p>
        </p:txBody>
      </p:sp>
      <p:sp>
        <p:nvSpPr>
          <p:cNvPr id="4" name="Footer Placeholder 3">
            <a:extLst>
              <a:ext uri="{FF2B5EF4-FFF2-40B4-BE49-F238E27FC236}">
                <a16:creationId xmlns:a16="http://schemas.microsoft.com/office/drawing/2014/main" xmlns="" id="{69256698-63C6-4CCC-81CB-EA5604C30F1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B2467FDA-05D7-4760-A373-5D6AEAAF427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noProof="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9EC30E-1A71-4188-9BE7-E2A64929A436}" type="datetimeFigureOut">
              <a:rPr lang="en-US" noProof="0" smtClean="0"/>
              <a:t>8/9/2023</a:t>
            </a:fld>
            <a:endParaRPr lang="en-US" noProof="0"/>
          </a:p>
        </p:txBody>
      </p:sp>
      <p:sp>
        <p:nvSpPr>
          <p:cNvPr id="4" name="Slide Image Placeholder 3"/>
          <p:cNvSpPr>
            <a:spLocks noGrp="1" noRot="1" noChangeAspect="1"/>
          </p:cNvSpPr>
          <p:nvPr>
            <p:ph type="sldImg" idx="2"/>
          </p:nvPr>
        </p:nvSpPr>
        <p:spPr>
          <a:xfrm>
            <a:off x="734060" y="1162050"/>
            <a:ext cx="5575300" cy="3136900"/>
          </a:xfrm>
          <a:prstGeom prst="rect">
            <a:avLst/>
          </a:prstGeom>
          <a:noFill/>
          <a:ln w="12700">
            <a:solidFill>
              <a:prstClr val="black"/>
            </a:solidFill>
          </a:ln>
        </p:spPr>
        <p:txBody>
          <a:bodyPr vert="horz" lIns="93177" tIns="46589" rIns="93177" bIns="46589" rtlCol="0" anchor="ctr"/>
          <a:lstStyle/>
          <a:p>
            <a:endParaRPr lang="en-US" noProof="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Tuesday, August 8</a:t>
            </a:r>
            <a:r>
              <a:rPr kumimoji="0" lang="en-US" altLang="en-US" sz="1200" b="0" i="0" u="none" strike="noStrike" kern="1200" cap="none" spc="0" normalizeH="0" baseline="30000" noProof="0" dirty="0">
                <a:ln>
                  <a:noFill/>
                </a:ln>
                <a:solidFill>
                  <a:srgbClr val="000000"/>
                </a:solidFill>
                <a:effectLst/>
                <a:uLnTx/>
                <a:uFillTx/>
                <a:latin typeface="Arial" panose="020B0604020202020204" pitchFamily="34" charset="0"/>
                <a:ea typeface="+mn-ea"/>
                <a:cs typeface="+mn-cs"/>
              </a:rPr>
              <a:t>th</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5 pm</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2948 Memorial Highway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Lake Lure, NC 28746</a:t>
            </a:r>
          </a:p>
          <a:p>
            <a:endParaRPr lang="en-US" dirty="0"/>
          </a:p>
        </p:txBody>
      </p:sp>
      <p:sp>
        <p:nvSpPr>
          <p:cNvPr id="4" name="Slide Number Placeholder 3"/>
          <p:cNvSpPr>
            <a:spLocks noGrp="1"/>
          </p:cNvSpPr>
          <p:nvPr>
            <p:ph type="sldNum" sz="quarter" idx="5"/>
          </p:nvPr>
        </p:nvSpPr>
        <p:spPr/>
        <p:txBody>
          <a:bodyPr/>
          <a:lstStyle/>
          <a:p>
            <a:pPr defTabSz="931774">
              <a:defRPr/>
            </a:pPr>
            <a:fld id="{8530193B-564F-4854-8A52-728F3FB19C85}"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935455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General Government – (Includes Governing body, Administration and Central Services)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Expenditures increase of 203K (18.11%).  Overall increases in all 3 departments. </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10</a:t>
            </a:fld>
            <a:endParaRPr lang="en-US" noProof="0"/>
          </a:p>
        </p:txBody>
      </p:sp>
    </p:spTree>
    <p:extLst>
      <p:ext uri="{BB962C8B-B14F-4D97-AF65-F5344CB8AC3E}">
        <p14:creationId xmlns:p14="http://schemas.microsoft.com/office/powerpoint/2010/main" val="2474129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Includes Police, Fire, and EMS expenditures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$11,576k (-0.68%) decrease. Comparable to prior year.</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11</a:t>
            </a:fld>
            <a:endParaRPr lang="en-US" noProof="0"/>
          </a:p>
        </p:txBody>
      </p:sp>
    </p:spTree>
    <p:extLst>
      <p:ext uri="{BB962C8B-B14F-4D97-AF65-F5344CB8AC3E}">
        <p14:creationId xmlns:p14="http://schemas.microsoft.com/office/powerpoint/2010/main" val="1697131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Cultural and Recreation includes Community Development, Parks, Beach and Marina, golf course and community center expenditures)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Expenditures increased $622,697 (44.62%) increase. Mainly due to dredging and debris removal.</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12</a:t>
            </a:fld>
            <a:endParaRPr lang="en-US" noProof="0"/>
          </a:p>
        </p:txBody>
      </p:sp>
    </p:spTree>
    <p:extLst>
      <p:ext uri="{BB962C8B-B14F-4D97-AF65-F5344CB8AC3E}">
        <p14:creationId xmlns:p14="http://schemas.microsoft.com/office/powerpoint/2010/main" val="2041153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town maintains 3 reserve funds – the Silt Removal Fund, Bridge preservation fund and the capital reserve fund.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Silt Removal Fund Balance is  $64,265</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-$64,265 in 2021 – no activity and no change in CY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Bridge Preservation Fund Balance is $75,000</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-$75,000 in 2021 – no activity and no change in CY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Capital Reserve  Fund Balance is $2,251,740</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-$651,740 in 2021, increase of $1,600,000 in CY, due to transfer in from the GF.</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13</a:t>
            </a:fld>
            <a:endParaRPr lang="en-US" noProof="0"/>
          </a:p>
        </p:txBody>
      </p:sp>
    </p:spTree>
    <p:extLst>
      <p:ext uri="{BB962C8B-B14F-4D97-AF65-F5344CB8AC3E}">
        <p14:creationId xmlns:p14="http://schemas.microsoft.com/office/powerpoint/2010/main" val="1633563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Electric Fund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Electric fund decrease in charges for services is $406k or -56%.  The Lake was down five months due to increase in sewer maintenance and manhole upfit.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Unrestricted net position decreased $106k or 31%</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307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Quick Ration is calculated by dividing current assets and current liabilities.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LGC is normally concerned with a quick ratio less than 1.</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Town’s quick ration is less than 1.  The town will need to provide a response to the LGC as part of the Data Input Sheet performance indicator.</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Current assets- excludes restricted cash, prepaids, and inventory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Current liabilities- excludes compensated absences &amp; liabilities payable from restricted assets</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15</a:t>
            </a:fld>
            <a:endParaRPr lang="en-US" noProof="0"/>
          </a:p>
        </p:txBody>
      </p:sp>
    </p:spTree>
    <p:extLst>
      <p:ext uri="{BB962C8B-B14F-4D97-AF65-F5344CB8AC3E}">
        <p14:creationId xmlns:p14="http://schemas.microsoft.com/office/powerpoint/2010/main" val="4160006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Decrease in charges for services of 46,262 or -3, which is comparable to prior year.</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Increase in Unrestricted net position of $384,262 or 43%.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897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Quick Ratio is calculated by dividing current assets and current liabilities.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LGC is normally concerned with a quick ratio less than 1</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Current assets- excludes restricted cash, prepaids, and inventory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Current liabilities- excludes compensated absences &amp; liabilities payable from restricted assets</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17</a:t>
            </a:fld>
            <a:endParaRPr lang="en-US" noProof="0"/>
          </a:p>
        </p:txBody>
      </p:sp>
    </p:spTree>
    <p:extLst>
      <p:ext uri="{BB962C8B-B14F-4D97-AF65-F5344CB8AC3E}">
        <p14:creationId xmlns:p14="http://schemas.microsoft.com/office/powerpoint/2010/main" val="2082145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pPr defTabSz="914217">
              <a:defRPr/>
            </a:pPr>
            <a:r>
              <a:rPr lang="en-US" altLang="en-US" sz="1200" dirty="0">
                <a:latin typeface="Arial" panose="020B0604020202020204" pitchFamily="34" charset="0"/>
                <a:cs typeface="Arial" panose="020B0604020202020204" pitchFamily="34" charset="0"/>
              </a:rPr>
              <a:t>Along with submission of the audit to the LGC, we are required to complete a data input sheet with various financial information. Steve reviews and certifies this template to be submitted. This template analyzes the data and provides results as performance indicators. Performance indicators range from deficit fund balance, statutory violations, or significant findings. The Town had both negative and positive performance indicators.</a:t>
            </a:r>
          </a:p>
          <a:p>
            <a:endParaRPr lang="en-US" sz="1200" dirty="0">
              <a:latin typeface="Arial" panose="020B0604020202020204" pitchFamily="34" charset="0"/>
              <a:cs typeface="Arial" panose="020B0604020202020204" pitchFamily="34" charset="0"/>
            </a:endParaRPr>
          </a:p>
          <a:p>
            <a:pPr>
              <a:defRPr/>
            </a:pPr>
            <a:r>
              <a:rPr lang="en-US" altLang="en-US" sz="1200" dirty="0">
                <a:latin typeface="Arial" panose="020B0604020202020204" pitchFamily="34" charset="0"/>
                <a:cs typeface="Arial" panose="020B0604020202020204" pitchFamily="34" charset="0"/>
              </a:rPr>
              <a:t>Self-reporting – no more unit letters - Within 60 days of this presentation, the Board must issue a written response to the above with explanations and/or corrective actions. This must include all negative performance indicators and all findings. </a:t>
            </a:r>
          </a:p>
          <a:p>
            <a:pPr>
              <a:defRPr/>
            </a:pPr>
            <a:r>
              <a:rPr lang="en-US" altLang="en-US" sz="1200" dirty="0">
                <a:latin typeface="Arial" panose="020B0604020202020204" pitchFamily="34" charset="0"/>
                <a:cs typeface="Arial" panose="020B0604020202020204" pitchFamily="34" charset="0"/>
              </a:rPr>
              <a:t>The correspondence must be signed by board members, Town manager, and finance director</a:t>
            </a:r>
          </a:p>
          <a:p>
            <a:pPr>
              <a:defRPr/>
            </a:pPr>
            <a:endParaRPr lang="en-US" altLang="en-US" sz="1200" dirty="0">
              <a:latin typeface="Arial" panose="020B0604020202020204" pitchFamily="34" charset="0"/>
              <a:cs typeface="Arial" panose="020B0604020202020204" pitchFamily="34" charset="0"/>
            </a:endParaRPr>
          </a:p>
          <a:p>
            <a:pPr>
              <a:defRPr/>
            </a:pPr>
            <a:r>
              <a:rPr lang="en-US" altLang="en-US" sz="1200" dirty="0">
                <a:latin typeface="Arial" panose="020B0604020202020204" pitchFamily="34" charset="0"/>
                <a:cs typeface="Arial" panose="020B0604020202020204" pitchFamily="34" charset="0"/>
              </a:rPr>
              <a:t>Findings/ Key Performance indicators:</a:t>
            </a:r>
          </a:p>
          <a:p>
            <a:pPr defTabSz="881214">
              <a:defRPr/>
            </a:pPr>
            <a:endParaRPr lang="en-US" altLang="en-US" sz="1200" b="1" dirty="0">
              <a:latin typeface="Arial" panose="020B0604020202020204" pitchFamily="34" charset="0"/>
              <a:cs typeface="Arial" panose="020B0604020202020204" pitchFamily="34" charset="0"/>
            </a:endParaRPr>
          </a:p>
          <a:p>
            <a:pPr defTabSz="881214">
              <a:defRPr/>
            </a:pPr>
            <a:r>
              <a:rPr lang="en-US" altLang="en-US" sz="1200" dirty="0">
                <a:latin typeface="Arial" panose="020B0604020202020204" pitchFamily="34" charset="0"/>
                <a:cs typeface="Arial" panose="020B0604020202020204" pitchFamily="34" charset="0"/>
              </a:rPr>
              <a:t>Late Audit Submission – this is a key performance indicator if audit is not submitted within 5 month of fiscal year end. –(See finding 2022-003.)</a:t>
            </a:r>
          </a:p>
          <a:p>
            <a:pPr defTabSz="881214">
              <a:defRPr/>
            </a:pPr>
            <a:endParaRPr lang="en-US" altLang="en-US" sz="1200" dirty="0">
              <a:latin typeface="Arial" panose="020B0604020202020204" pitchFamily="34" charset="0"/>
              <a:cs typeface="Arial" panose="020B0604020202020204" pitchFamily="34" charset="0"/>
            </a:endParaRPr>
          </a:p>
          <a:p>
            <a:pPr marL="0" marR="0" lvl="0" indent="0" algn="l" defTabSz="881214"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cs typeface="Arial" panose="020B0604020202020204" pitchFamily="34" charset="0"/>
              </a:rPr>
              <a:t>Segregation of Duties –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This one relates to lack of proper segregation of duties due to a limited number of personnel in the finance department.  </a:t>
            </a:r>
            <a:r>
              <a:rPr lang="en-US" altLang="en-US" sz="1200" dirty="0">
                <a:latin typeface="Arial" panose="020B0604020202020204" pitchFamily="34" charset="0"/>
                <a:cs typeface="Arial" panose="020B0604020202020204" pitchFamily="34" charset="0"/>
              </a:rPr>
              <a:t>(See finding 2022-001).</a:t>
            </a:r>
          </a:p>
          <a:p>
            <a:pPr defTabSz="881214">
              <a:defRPr/>
            </a:pPr>
            <a:endParaRPr lang="en-US" altLang="en-US" sz="1200" dirty="0">
              <a:latin typeface="Arial" panose="020B0604020202020204" pitchFamily="34" charset="0"/>
              <a:cs typeface="Arial" panose="020B0604020202020204" pitchFamily="34" charset="0"/>
            </a:endParaRPr>
          </a:p>
          <a:p>
            <a:pPr defTabSz="881214">
              <a:defRPr/>
            </a:pPr>
            <a:r>
              <a:rPr lang="en-US" altLang="en-US" sz="1200" dirty="0">
                <a:latin typeface="Arial" panose="020B0604020202020204" pitchFamily="34" charset="0"/>
                <a:cs typeface="Arial" panose="020B0604020202020204" pitchFamily="34" charset="0"/>
              </a:rPr>
              <a:t>Bank Reconciliation – The June 2022 bank reconciliation was prepared but not balanced to the general ledger.  (See finding 2022-002)</a:t>
            </a:r>
          </a:p>
          <a:p>
            <a:pPr defTabSz="881214">
              <a:defRPr/>
            </a:pPr>
            <a:endParaRPr lang="en-US" altLang="en-US" sz="1200" dirty="0">
              <a:latin typeface="Arial" panose="020B0604020202020204" pitchFamily="34" charset="0"/>
              <a:cs typeface="Arial" panose="020B0604020202020204" pitchFamily="34" charset="0"/>
            </a:endParaRPr>
          </a:p>
          <a:p>
            <a:pPr defTabSz="881214">
              <a:defRPr/>
            </a:pPr>
            <a:r>
              <a:rPr lang="en-US" altLang="en-US" sz="1200" dirty="0">
                <a:latin typeface="Arial" panose="020B0604020202020204" pitchFamily="34" charset="0"/>
                <a:cs typeface="Arial" panose="020B0604020202020204" pitchFamily="34" charset="0"/>
              </a:rPr>
              <a:t>Significant Audit Adjustment Finding – A significant audit adjustment is a proposed correction that may not have been detected except through auditing procedures. See finding 2022-004. </a:t>
            </a:r>
          </a:p>
          <a:p>
            <a:pPr defTabSz="881214">
              <a:defRPr/>
            </a:pPr>
            <a:endParaRPr lang="en-US" altLang="en-US" sz="1200" dirty="0">
              <a:latin typeface="Arial" panose="020B0604020202020204" pitchFamily="34" charset="0"/>
              <a:cs typeface="Arial" panose="020B0604020202020204" pitchFamily="34" charset="0"/>
            </a:endParaRPr>
          </a:p>
          <a:p>
            <a:pPr defTabSz="881214">
              <a:defRPr/>
            </a:pPr>
            <a:r>
              <a:rPr lang="en-US" altLang="en-US" sz="1200" dirty="0">
                <a:latin typeface="Arial" panose="020B0604020202020204" pitchFamily="34" charset="0"/>
                <a:cs typeface="Arial" panose="020B0604020202020204" pitchFamily="34" charset="0"/>
              </a:rPr>
              <a:t>Compliance Findings – we noted a few compliance findings related to the 2 major programs tested.  See Finding 2022-005 and 2022-006 in the audit report for more information.</a:t>
            </a:r>
          </a:p>
          <a:p>
            <a:pPr defTabSz="881214">
              <a:defRPr/>
            </a:pPr>
            <a:endParaRPr lang="en-US" altLang="en-US" sz="1200" dirty="0">
              <a:latin typeface="Arial" panose="020B0604020202020204" pitchFamily="34" charset="0"/>
              <a:cs typeface="Arial" panose="020B0604020202020204" pitchFamily="34" charset="0"/>
            </a:endParaRPr>
          </a:p>
          <a:p>
            <a:pPr marL="0" marR="0" lvl="0" indent="0" algn="l" defTabSz="881214"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Negative: Electric quick ration less than 1 (As discussed previously)</a:t>
            </a:r>
          </a:p>
          <a:p>
            <a:pPr defTabSz="881214">
              <a:defRPr/>
            </a:pPr>
            <a:endParaRPr lang="en-US" alt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832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Some </a:t>
            </a: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positive</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performance indicators for the Town are: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r>
              <a:rPr lang="en-US" sz="1200" dirty="0">
                <a:latin typeface="Arial" panose="020B0604020202020204" pitchFamily="34" charset="0"/>
                <a:cs typeface="Arial" panose="020B0604020202020204" pitchFamily="34" charset="0"/>
              </a:rPr>
              <a:t>As discussed early the Town’s GF Fund balance available for FY 2022 was 45.0%, which is between the minimum of 34% to average of similar units of 63%.</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As discussed early, the Towns quick ratio for the Water and Sewer Fund is above the minimum of 1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Town also has a stable property tax collection % at 99.34%</a:t>
            </a:r>
          </a:p>
          <a:p>
            <a:endParaRPr lang="en-US" altLang="en-US" sz="1200" dirty="0">
              <a:latin typeface="Arial" panose="020B0604020202020204" pitchFamily="34" charset="0"/>
              <a:cs typeface="Arial" panose="020B0604020202020204" pitchFamily="34" charset="0"/>
            </a:endParaRPr>
          </a:p>
          <a:p>
            <a:r>
              <a:rPr lang="en-US" altLang="en-US" sz="1200" dirty="0">
                <a:latin typeface="Arial" panose="020B0604020202020204" pitchFamily="34" charset="0"/>
                <a:cs typeface="Arial" panose="020B0604020202020204" pitchFamily="34" charset="0"/>
              </a:rPr>
              <a:t>W&amp;S operating net income excluding depreciation and debt service principal is $206,378 (LGC is concerned with negative net income)</a:t>
            </a:r>
          </a:p>
          <a:p>
            <a:r>
              <a:rPr lang="en-US" altLang="en-US" sz="1200" dirty="0">
                <a:latin typeface="Arial" panose="020B0604020202020204" pitchFamily="34" charset="0"/>
                <a:cs typeface="Arial" panose="020B0604020202020204" pitchFamily="34" charset="0"/>
              </a:rPr>
              <a:t>W&amp;S unrestricted cash / Total expenses less depreciation and debt service principal is 74.27% (LGC is concerned with less than 16% (2months)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8899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pPr eaLnBrk="1" hangingPunct="1"/>
            <a:r>
              <a:rPr lang="en-US" altLang="en-US" sz="1200" dirty="0">
                <a:latin typeface="Arial" panose="020B0604020202020204" pitchFamily="34" charset="0"/>
                <a:cs typeface="Arial" panose="020B0604020202020204" pitchFamily="34" charset="0"/>
              </a:rPr>
              <a:t>Thank you for allowing me to present to you this evening the results of the FY 2022 Audit.  I will begin by going over some audit highlights. </a:t>
            </a:r>
          </a:p>
          <a:p>
            <a:pPr eaLnBrk="1" hangingPunct="1"/>
            <a:endParaRPr lang="en-US" altLang="en-US" sz="1200" dirty="0">
              <a:latin typeface="Arial" panose="020B0604020202020204" pitchFamily="34" charset="0"/>
              <a:cs typeface="Arial" panose="020B0604020202020204" pitchFamily="34" charset="0"/>
            </a:endParaRPr>
          </a:p>
          <a:p>
            <a:pPr eaLnBrk="1" hangingPunct="1"/>
            <a:r>
              <a:rPr lang="en-US" altLang="en-US" sz="1200" dirty="0">
                <a:latin typeface="Arial" panose="020B0604020202020204" pitchFamily="34" charset="0"/>
                <a:cs typeface="Arial" panose="020B0604020202020204" pitchFamily="34" charset="0"/>
              </a:rPr>
              <a:t>Unmodified opinion – clean, the best opinion we can give -we found no material misstatements that led us to believe the financial statements would be misleading to the reader.</a:t>
            </a:r>
          </a:p>
          <a:p>
            <a:endParaRPr lang="en-US" altLang="en-US" sz="1200" dirty="0">
              <a:latin typeface="Arial" panose="020B0604020202020204" pitchFamily="34" charset="0"/>
              <a:cs typeface="Arial" panose="020B0604020202020204" pitchFamily="34" charset="0"/>
            </a:endParaRPr>
          </a:p>
          <a:p>
            <a:pPr defTabSz="914217"/>
            <a:r>
              <a:rPr lang="en-US" altLang="en-US" sz="1200" dirty="0">
                <a:latin typeface="Arial" panose="020B0604020202020204" pitchFamily="34" charset="0"/>
                <a:cs typeface="Arial" panose="020B0604020202020204" pitchFamily="34" charset="0"/>
              </a:rPr>
              <a:t>Tested 2 programs – Clean Water State Revolving Funds and the Water Resources Development Project Grant Program (NC DEQ Dredging Grant)</a:t>
            </a:r>
          </a:p>
          <a:p>
            <a:pPr defTabSz="914217"/>
            <a:endParaRPr lang="en-US" altLang="en-US" sz="1200" dirty="0">
              <a:latin typeface="Arial" panose="020B0604020202020204" pitchFamily="34" charset="0"/>
              <a:cs typeface="Arial" panose="020B0604020202020204" pitchFamily="34" charset="0"/>
            </a:endParaRPr>
          </a:p>
          <a:p>
            <a:pPr defTabSz="914217"/>
            <a:r>
              <a:rPr lang="en-US" altLang="en-US" sz="1200" dirty="0">
                <a:latin typeface="Arial" panose="020B0604020202020204" pitchFamily="34" charset="0"/>
                <a:cs typeface="Arial" panose="020B0604020202020204" pitchFamily="34" charset="0"/>
              </a:rPr>
              <a:t>GASB 87– New Standard implemented. Leases are no longer to be classified as capital or operating leases.  This standard requires the recognition of all lease assets and liabilities over 12 months in length. </a:t>
            </a:r>
          </a:p>
          <a:p>
            <a:pPr defTabSz="914217"/>
            <a:endParaRPr lang="en-US" altLang="en-US" sz="1200" dirty="0">
              <a:latin typeface="Arial" panose="020B0604020202020204" pitchFamily="34" charset="0"/>
              <a:cs typeface="Arial" panose="020B0604020202020204" pitchFamily="34" charset="0"/>
            </a:endParaRPr>
          </a:p>
          <a:p>
            <a:pPr>
              <a:lnSpc>
                <a:spcPct val="107000"/>
              </a:lnSpc>
              <a:spcAft>
                <a:spcPts val="771"/>
              </a:spcAft>
              <a:buClr>
                <a:srgbClr val="FF0000"/>
              </a:buClr>
              <a:buFont typeface="Wingdings" panose="05000000000000000000" pitchFamily="2" charset="2"/>
              <a:buChar char="v"/>
            </a:pPr>
            <a:r>
              <a:rPr lang="en-US" sz="1200" dirty="0">
                <a:latin typeface="Verdana" panose="020B0604030504040204" pitchFamily="34" charset="0"/>
                <a:ea typeface="Verdana" panose="020B0604030504040204" pitchFamily="34" charset="0"/>
                <a:cs typeface="Verdana" panose="020B0604030504040204" pitchFamily="34" charset="0"/>
              </a:rPr>
              <a:t>In addition to the new GASB standards, local governments have received new federal funding with complex compliance requirements </a:t>
            </a:r>
          </a:p>
          <a:p>
            <a:pPr>
              <a:lnSpc>
                <a:spcPct val="107000"/>
              </a:lnSpc>
              <a:spcAft>
                <a:spcPts val="771"/>
              </a:spcAft>
              <a:buClr>
                <a:srgbClr val="FF0000"/>
              </a:buClr>
            </a:pPr>
            <a:r>
              <a:rPr lang="en-US" sz="1200" dirty="0">
                <a:latin typeface="Verdana" panose="020B0604030504040204" pitchFamily="34" charset="0"/>
                <a:ea typeface="Verdana" panose="020B0604030504040204" pitchFamily="34" charset="0"/>
                <a:cs typeface="Verdana" panose="020B0604030504040204" pitchFamily="34" charset="0"/>
              </a:rPr>
              <a:t>These standards caused increased time and complexity to prepare for the audit as well as to audit and draft the financial statements. </a:t>
            </a:r>
          </a:p>
          <a:p>
            <a:endParaRPr lang="en-US" altLang="en-US" sz="1200" dirty="0">
              <a:latin typeface="Arial" panose="020B0604020202020204" pitchFamily="34" charset="0"/>
              <a:cs typeface="Arial" panose="020B0604020202020204" pitchFamily="34" charset="0"/>
            </a:endParaRPr>
          </a:p>
          <a:p>
            <a:r>
              <a:rPr lang="en-US" altLang="en-US" sz="1200" dirty="0">
                <a:latin typeface="Arial" panose="020B0604020202020204" pitchFamily="34" charset="0"/>
                <a:cs typeface="Arial" panose="020B0604020202020204" pitchFamily="34" charset="0"/>
              </a:rPr>
              <a:t>New GASB 96 – New standard in FY23 for Subscription-based Information Technology Arrangements</a:t>
            </a:r>
          </a:p>
          <a:p>
            <a:endParaRPr lang="en-US" altLang="en-US" sz="1200" dirty="0">
              <a:latin typeface="Arial" panose="020B0604020202020204" pitchFamily="34" charset="0"/>
              <a:cs typeface="Arial" panose="020B0604020202020204" pitchFamily="34" charset="0"/>
            </a:endParaRPr>
          </a:p>
          <a:p>
            <a:r>
              <a:rPr lang="en-US" altLang="en-US" sz="1200" dirty="0">
                <a:latin typeface="Arial" panose="020B0604020202020204" pitchFamily="34" charset="0"/>
                <a:cs typeface="Arial" panose="020B0604020202020204" pitchFamily="34" charset="0"/>
              </a:rPr>
              <a:t>We will discuss performance indicators and findings towards the end of the presentation. Requirement for self-reporting of responses for any audit findings and negative performance indicators. </a:t>
            </a:r>
          </a:p>
          <a:p>
            <a:endParaRPr lang="en-US" altLang="en-US" sz="1200" dirty="0">
              <a:latin typeface="Arial" panose="020B0604020202020204" pitchFamily="34" charset="0"/>
              <a:cs typeface="Arial" panose="020B0604020202020204" pitchFamily="34" charset="0"/>
            </a:endParaRPr>
          </a:p>
          <a:p>
            <a:r>
              <a:rPr lang="en-US" altLang="en-US" sz="1200" dirty="0">
                <a:latin typeface="Arial" panose="020B0604020202020204" pitchFamily="34" charset="0"/>
                <a:cs typeface="Arial" panose="020B0604020202020204" pitchFamily="34" charset="0"/>
              </a:rPr>
              <a:t>Audit has been submitted and awaiting approval by the local government commission</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2</a:t>
            </a:fld>
            <a:endParaRPr lang="en-US" noProof="0"/>
          </a:p>
        </p:txBody>
      </p:sp>
    </p:spTree>
    <p:extLst>
      <p:ext uri="{BB962C8B-B14F-4D97-AF65-F5344CB8AC3E}">
        <p14:creationId xmlns:p14="http://schemas.microsoft.com/office/powerpoint/2010/main" val="2278786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To conclude –I would like to guide you to review the Management discussion and analysis which is located at the front of the audited financials.  The MD&amp;A gives a great summary of what occurred in FY 2022, reasons for increases and decreases as well as a look forward to the FY 2023 budget. </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20</a:t>
            </a:fld>
            <a:endParaRPr lang="en-US" noProof="0"/>
          </a:p>
        </p:txBody>
      </p:sp>
    </p:spTree>
    <p:extLst>
      <p:ext uri="{BB962C8B-B14F-4D97-AF65-F5344CB8AC3E}">
        <p14:creationId xmlns:p14="http://schemas.microsoft.com/office/powerpoint/2010/main" val="639920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Starting off with the General Fund – this slide shows the big picture of revenues and expenditures for the GF for the past 2 years.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Revenues increased by $2,288,341 (26%)– Largest increase was noted in ad valorem taxes and restricted intergovernmental revenues.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Expenditures increased by $2,028,896 (26%) – Largest increase was in special projects and cultural and recreation expenditures.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We will discuss these items in more detail in upcoming slides.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3</a:t>
            </a:fld>
            <a:endParaRPr lang="en-US" noProof="0"/>
          </a:p>
        </p:txBody>
      </p:sp>
    </p:spTree>
    <p:extLst>
      <p:ext uri="{BB962C8B-B14F-4D97-AF65-F5344CB8AC3E}">
        <p14:creationId xmlns:p14="http://schemas.microsoft.com/office/powerpoint/2010/main" val="262440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Town is in the category of GF expenditures between $1 million and $9.9 million.  The Average FB as a % of net expenditures for units of this size is 63 % with a minimum expectation from the LGC of 34% .</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4</a:t>
            </a:fld>
            <a:endParaRPr lang="en-US" noProof="0"/>
          </a:p>
        </p:txBody>
      </p:sp>
    </p:spTree>
    <p:extLst>
      <p:ext uri="{BB962C8B-B14F-4D97-AF65-F5344CB8AC3E}">
        <p14:creationId xmlns:p14="http://schemas.microsoft.com/office/powerpoint/2010/main" val="1933117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Next few slides give more detailed comparisons for the top three revenues.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r>
            <a:b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Total revenues $8,967,397</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5</a:t>
            </a:fld>
            <a:endParaRPr lang="en-US" noProof="0"/>
          </a:p>
        </p:txBody>
      </p:sp>
    </p:spTree>
    <p:extLst>
      <p:ext uri="{BB962C8B-B14F-4D97-AF65-F5344CB8AC3E}">
        <p14:creationId xmlns:p14="http://schemas.microsoft.com/office/powerpoint/2010/main" val="366195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This includes taxes, penalties and interest as well as discounts.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$985,583 increase (27.96%) compared to PY.  Due to tax rate increase from 0.42 to 0.53, for a 26% increase.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Tax collection rate at 99.34% 6/30/22. (PY was 99.13%)</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6</a:t>
            </a:fld>
            <a:endParaRPr lang="en-US" noProof="0"/>
          </a:p>
        </p:txBody>
      </p:sp>
    </p:spTree>
    <p:extLst>
      <p:ext uri="{BB962C8B-B14F-4D97-AF65-F5344CB8AC3E}">
        <p14:creationId xmlns:p14="http://schemas.microsoft.com/office/powerpoint/2010/main" val="3454773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Unrestricted intergovernmental revenues is made up of Local option sales tax, utility and video franchise taxes as well as beer and wine tax. The majority is local option sales tax.</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$456,147 or 28.9% increase</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Most of the increase is due to an increase in local option sales taxes revenues. </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7</a:t>
            </a:fld>
            <a:endParaRPr lang="en-US" noProof="0"/>
          </a:p>
        </p:txBody>
      </p:sp>
    </p:spTree>
    <p:extLst>
      <p:ext uri="{BB962C8B-B14F-4D97-AF65-F5344CB8AC3E}">
        <p14:creationId xmlns:p14="http://schemas.microsoft.com/office/powerpoint/2010/main" val="1096613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Permits and fees (mainly boating and zoning permits)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There was a $69,063 (9%) increase.  Mainly due to increase in zoning permits.</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8</a:t>
            </a:fld>
            <a:endParaRPr lang="en-US" noProof="0"/>
          </a:p>
        </p:txBody>
      </p:sp>
    </p:spTree>
    <p:extLst>
      <p:ext uri="{BB962C8B-B14F-4D97-AF65-F5344CB8AC3E}">
        <p14:creationId xmlns:p14="http://schemas.microsoft.com/office/powerpoint/2010/main" val="730713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2050"/>
            <a:ext cx="5575300" cy="31369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Next few slides give more detailed comparisons for the top three expenditures.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Total Expenditures $7,671,748</a:t>
            </a: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9</a:t>
            </a:fld>
            <a:endParaRPr lang="en-US" noProof="0"/>
          </a:p>
        </p:txBody>
      </p:sp>
    </p:spTree>
    <p:extLst>
      <p:ext uri="{BB962C8B-B14F-4D97-AF65-F5344CB8AC3E}">
        <p14:creationId xmlns:p14="http://schemas.microsoft.com/office/powerpoint/2010/main" val="3181479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xmlns="" id="{51DD44D8-4A8F-4693-B90A-166855B29D25}"/>
              </a:ext>
            </a:extLst>
          </p:cNvPr>
          <p:cNvSpPr/>
          <p:nvPr userDrawn="1"/>
        </p:nvSpPr>
        <p:spPr>
          <a:xfrm>
            <a:off x="9780588" y="2698612"/>
            <a:ext cx="2411412" cy="1148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xmlns=""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xmlns=""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xmlns=""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xmlns=""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xmlns=""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xmlns=""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xmlns=""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xmlns=""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xmlns=""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xmlns="" id="{51DD44D8-4A8F-4693-B90A-166855B29D25}"/>
              </a:ext>
            </a:extLst>
          </p:cNvPr>
          <p:cNvSpPr/>
          <p:nvPr userDrawn="1"/>
        </p:nvSpPr>
        <p:spPr>
          <a:xfrm>
            <a:off x="9780588" y="2698612"/>
            <a:ext cx="2411412" cy="114824"/>
          </a:xfrm>
          <a:prstGeom prst="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a:lstStyle/>
          <a:p>
            <a:r>
              <a:rPr lang="en-US" noProof="0" dirty="0"/>
              <a:t>Add a footer</a:t>
            </a:r>
          </a:p>
        </p:txBody>
      </p:sp>
      <p:sp>
        <p:nvSpPr>
          <p:cNvPr id="13" name="Rectangle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xmlns=""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xmlns=""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xmlns=""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xmlns=""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F64CFC6C-1D8B-46C9-B0F7-A8BD88D8AB46}"/>
              </a:ext>
            </a:extLst>
          </p:cNvPr>
          <p:cNvSpPr>
            <a:spLocks noGrp="1"/>
          </p:cNvSpPr>
          <p:nvPr>
            <p:ph type="sldNum" sz="quarter" idx="33"/>
          </p:nvPr>
        </p:nvSpPr>
        <p:spPr>
          <a:xfrm>
            <a:off x="11760000" y="6361728"/>
            <a:ext cx="432000" cy="451050"/>
          </a:xfrm>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xmlns="" id="{48A1A904-FE62-4BE3-BAE9-0EEAE7B1E38C}"/>
              </a:ext>
              <a:ext uri="{C183D7F6-B498-43B3-948B-1728B52AA6E4}">
                <adec:decorative xmlns:adec="http://schemas.microsoft.com/office/drawing/2017/decorative" xmlns="" val="1"/>
              </a:ext>
            </a:extLst>
          </p:cNvPr>
          <p:cNvSpPr/>
          <p:nvPr userDrawn="1"/>
        </p:nvSpPr>
        <p:spPr>
          <a:xfrm>
            <a:off x="431800" y="1016231"/>
            <a:ext cx="1984175" cy="1148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xmlns="" id="{3E8A46E0-47C2-4441-B7DD-F621A80F1FC8}"/>
              </a:ext>
              <a:ext uri="{C183D7F6-B498-43B3-948B-1728B52AA6E4}">
                <adec:decorative xmlns:adec="http://schemas.microsoft.com/office/drawing/2017/decorative" xmlns="" val="1"/>
              </a:ext>
            </a:extLst>
          </p:cNvPr>
          <p:cNvSpPr/>
          <p:nvPr userDrawn="1"/>
        </p:nvSpPr>
        <p:spPr>
          <a:xfrm>
            <a:off x="6299887" y="1016231"/>
            <a:ext cx="1984175" cy="114824"/>
          </a:xfrm>
          <a:prstGeom prst="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xmlns=""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xmlns=""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xmlns=""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xmlns=""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xmlns="" id="{48A1A904-FE62-4BE3-BAE9-0EEAE7B1E38C}"/>
              </a:ext>
              <a:ext uri="{C183D7F6-B498-43B3-948B-1728B52AA6E4}">
                <adec:decorative xmlns:adec="http://schemas.microsoft.com/office/drawing/2017/decorative" xmlns="" val="1"/>
              </a:ext>
            </a:extLst>
          </p:cNvPr>
          <p:cNvSpPr/>
          <p:nvPr userDrawn="1"/>
        </p:nvSpPr>
        <p:spPr>
          <a:xfrm>
            <a:off x="431800" y="1892926"/>
            <a:ext cx="1984175" cy="1148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xmlns=""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xmlns=""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xmlns="" id="{48A1A904-FE62-4BE3-BAE9-0EEAE7B1E38C}"/>
              </a:ext>
              <a:ext uri="{C183D7F6-B498-43B3-948B-1728B52AA6E4}">
                <adec:decorative xmlns:adec="http://schemas.microsoft.com/office/drawing/2017/decorative" xmlns="" val="1"/>
              </a:ext>
            </a:extLst>
          </p:cNvPr>
          <p:cNvSpPr/>
          <p:nvPr userDrawn="1"/>
        </p:nvSpPr>
        <p:spPr>
          <a:xfrm>
            <a:off x="431800" y="1892926"/>
            <a:ext cx="1984175" cy="114824"/>
          </a:xfrm>
          <a:prstGeom prst="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xmlns=""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xmlns=""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04063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xmlns="" id="{51DD44D8-4A8F-4693-B90A-166855B29D25}"/>
              </a:ext>
            </a:extLst>
          </p:cNvPr>
          <p:cNvSpPr/>
          <p:nvPr userDrawn="1"/>
        </p:nvSpPr>
        <p:spPr>
          <a:xfrm>
            <a:off x="9780588" y="5247782"/>
            <a:ext cx="2411412" cy="1148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F50EF489-F21B-4E7C-9A44-D3CC8DC34F5F}"/>
              </a:ext>
            </a:extLst>
          </p:cNvPr>
          <p:cNvSpPr>
            <a:spLocks noGrp="1"/>
          </p:cNvSpPr>
          <p:nvPr>
            <p:ph type="sldNum" sz="quarter" idx="12"/>
          </p:nvPr>
        </p:nvSpPr>
        <p:spPr>
          <a:solidFill>
            <a:schemeClr val="tx1"/>
          </a:solidFill>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xmlns=""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xmlns=""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xmlns=""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xmlns=""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xmlns=""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xmlns=""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xmlns=""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xmlns=""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xmlns=""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rgbClr val="8A0000"/>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xmlns=""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dirty="0"/>
              <a:t>Click to edit section divider</a:t>
            </a:r>
          </a:p>
        </p:txBody>
      </p:sp>
      <p:sp>
        <p:nvSpPr>
          <p:cNvPr id="7" name="Subtitle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a:lstStyle/>
          <a:p>
            <a:r>
              <a:rPr lang="en-US" noProof="0" dirty="0"/>
              <a:t>Add a footer</a:t>
            </a:r>
          </a:p>
        </p:txBody>
      </p:sp>
      <p:sp>
        <p:nvSpPr>
          <p:cNvPr id="13" name="Rectangle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xmlns=""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xmlns=""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xmlns=""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xmlns=""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xmlns="" id="{DF0A5256-B267-47DA-858A-0F3867CB6139}"/>
              </a:ext>
            </a:extLst>
          </p:cNvPr>
          <p:cNvSpPr>
            <a:spLocks noGrp="1"/>
          </p:cNvSpPr>
          <p:nvPr>
            <p:ph type="body" sz="quarter" idx="12"/>
          </p:nvPr>
        </p:nvSpPr>
        <p:spPr>
          <a:xfrm>
            <a:off x="6299887" y="2812214"/>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xmlns="" id="{BBC0CAF5-0DE6-4BEA-824E-124A54A76AC6}"/>
              </a:ext>
              <a:ext uri="{C183D7F6-B498-43B3-948B-1728B52AA6E4}">
                <adec:decorative xmlns:adec="http://schemas.microsoft.com/office/drawing/2017/decorative" xmlns="" val="1"/>
              </a:ext>
            </a:extLst>
          </p:cNvPr>
          <p:cNvSpPr/>
          <p:nvPr userDrawn="1"/>
        </p:nvSpPr>
        <p:spPr>
          <a:xfrm>
            <a:off x="431800" y="2100317"/>
            <a:ext cx="1984175" cy="1148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xmlns="" id="{ED008080-B2F5-441A-8B15-30AE86BBF943}"/>
              </a:ext>
              <a:ext uri="{C183D7F6-B498-43B3-948B-1728B52AA6E4}">
                <adec:decorative xmlns:adec="http://schemas.microsoft.com/office/drawing/2017/decorative" xmlns="" val="1"/>
              </a:ext>
            </a:extLst>
          </p:cNvPr>
          <p:cNvSpPr/>
          <p:nvPr userDrawn="1"/>
        </p:nvSpPr>
        <p:spPr>
          <a:xfrm>
            <a:off x="6299887" y="2100317"/>
            <a:ext cx="1984175" cy="114824"/>
          </a:xfrm>
          <a:prstGeom prst="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xmlns=""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xmlns=""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xmlns="" id="{52FA7FC9-E40E-4144-84E4-34E3722E9A6D}"/>
              </a:ext>
            </a:extLst>
          </p:cNvPr>
          <p:cNvSpPr>
            <a:spLocks noGrp="1"/>
          </p:cNvSpPr>
          <p:nvPr>
            <p:ph type="body" sz="quarter" idx="15" hasCustomPrompt="1"/>
          </p:nvPr>
        </p:nvSpPr>
        <p:spPr>
          <a:xfrm>
            <a:off x="8458200" y="3957705"/>
            <a:ext cx="2910342" cy="316800"/>
          </a:xfrm>
          <a:solidFill>
            <a:schemeClr val="tx1"/>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xmlns="" id="{97289182-4FE6-4A18-9775-4588D5801CF6}"/>
              </a:ext>
            </a:extLst>
          </p:cNvPr>
          <p:cNvSpPr>
            <a:spLocks noGrp="1"/>
          </p:cNvSpPr>
          <p:nvPr>
            <p:ph type="body" sz="quarter" idx="16" hasCustomPrompt="1"/>
          </p:nvPr>
        </p:nvSpPr>
        <p:spPr>
          <a:xfrm>
            <a:off x="8458200" y="4306722"/>
            <a:ext cx="2910342" cy="316800"/>
          </a:xfrm>
          <a:solidFill>
            <a:schemeClr val="tx1"/>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xmlns="" id="{BD4E94C7-6CAF-4FEE-9E02-D3D3A2AC5EAF}"/>
              </a:ext>
            </a:extLst>
          </p:cNvPr>
          <p:cNvSpPr>
            <a:spLocks noGrp="1"/>
          </p:cNvSpPr>
          <p:nvPr>
            <p:ph type="body" sz="quarter" idx="17" hasCustomPrompt="1"/>
          </p:nvPr>
        </p:nvSpPr>
        <p:spPr>
          <a:xfrm>
            <a:off x="8458200" y="4655739"/>
            <a:ext cx="2910342" cy="316800"/>
          </a:xfrm>
          <a:solidFill>
            <a:schemeClr val="tx1"/>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Email or Social Media Handle</a:t>
            </a:r>
          </a:p>
        </p:txBody>
      </p:sp>
      <p:sp>
        <p:nvSpPr>
          <p:cNvPr id="12" name="Text Placeholder 8">
            <a:extLst>
              <a:ext uri="{FF2B5EF4-FFF2-40B4-BE49-F238E27FC236}">
                <a16:creationId xmlns:a16="http://schemas.microsoft.com/office/drawing/2014/main" xmlns="" id="{0DE421A3-3C59-48FC-BC3B-007ADFBEB4FE}"/>
              </a:ext>
            </a:extLst>
          </p:cNvPr>
          <p:cNvSpPr>
            <a:spLocks noGrp="1"/>
          </p:cNvSpPr>
          <p:nvPr>
            <p:ph type="body" sz="quarter" idx="18" hasCustomPrompt="1"/>
          </p:nvPr>
        </p:nvSpPr>
        <p:spPr>
          <a:xfrm>
            <a:off x="8458200" y="5004756"/>
            <a:ext cx="2910342" cy="316800"/>
          </a:xfrm>
          <a:solidFill>
            <a:schemeClr val="tx1"/>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Company Website</a:t>
            </a:r>
          </a:p>
        </p:txBody>
      </p:sp>
      <p:sp>
        <p:nvSpPr>
          <p:cNvPr id="15" name="Rectangle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xmlns="" id="{51DD44D8-4A8F-4693-B90A-166855B29D25}"/>
              </a:ext>
            </a:extLst>
          </p:cNvPr>
          <p:cNvSpPr/>
          <p:nvPr userDrawn="1"/>
        </p:nvSpPr>
        <p:spPr>
          <a:xfrm>
            <a:off x="8458200" y="2685912"/>
            <a:ext cx="3733800" cy="114824"/>
          </a:xfrm>
          <a:prstGeom prst="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xmlns=""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xmlns=""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xmlns=""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EB0D177-9AA4-42F4-9CD7-CD206217CA6D}"/>
              </a:ext>
            </a:extLst>
          </p:cNvPr>
          <p:cNvSpPr/>
          <p:nvPr userDrawn="1"/>
        </p:nvSpPr>
        <p:spPr>
          <a:xfrm>
            <a:off x="9780101" y="635230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xmlns="" id="{C825DB53-D610-4A40-AFDC-EBC47DB613CE}"/>
              </a:ext>
            </a:extLst>
          </p:cNvPr>
          <p:cNvSpPr/>
          <p:nvPr userDrawn="1"/>
        </p:nvSpPr>
        <p:spPr>
          <a:xfrm>
            <a:off x="9780103" y="6803351"/>
            <a:ext cx="1979897" cy="54650"/>
          </a:xfrm>
          <a:prstGeom prst="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xmlns="" id="{C2B9A6A4-83D0-40B1-8B15-964C84BF0705}"/>
              </a:ext>
            </a:extLst>
          </p:cNvPr>
          <p:cNvSpPr/>
          <p:nvPr userDrawn="1"/>
        </p:nvSpPr>
        <p:spPr>
          <a:xfrm>
            <a:off x="0" y="6352301"/>
            <a:ext cx="9780102" cy="448436"/>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xmlns=""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760000" y="6352301"/>
            <a:ext cx="432000" cy="451050"/>
          </a:xfrm>
          <a:prstGeom prst="rect">
            <a:avLst/>
          </a:prstGeom>
          <a:solidFill>
            <a:schemeClr val="tx1"/>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xmlns="" id="{34FDC6F9-37F9-4E25-AECA-D307B8421C73}"/>
              </a:ext>
            </a:extLst>
          </p:cNvPr>
          <p:cNvSpPr txBox="1"/>
          <p:nvPr userDrawn="1"/>
        </p:nvSpPr>
        <p:spPr>
          <a:xfrm>
            <a:off x="10243100" y="6489977"/>
            <a:ext cx="1053900" cy="245887"/>
          </a:xfrm>
          <a:prstGeom prst="rect">
            <a:avLst/>
          </a:prstGeom>
          <a:noFill/>
        </p:spPr>
        <p:txBody>
          <a:bodyPr wrap="square" tIns="108000" bIns="0" rtlCol="0" anchor="ctr">
            <a:spAutoFit/>
          </a:bodyPr>
          <a:lstStyle/>
          <a:p>
            <a:pPr algn="r">
              <a:lnSpc>
                <a:spcPts val="1000"/>
              </a:lnSpc>
            </a:pPr>
            <a:endParaRPr lang="en-US" sz="1200" b="0" i="0" spc="140" baseline="0" noProof="0" dirty="0">
              <a:solidFill>
                <a:schemeClr val="tx1">
                  <a:lumMod val="75000"/>
                  <a:lumOff val="25000"/>
                </a:schemeClr>
              </a:solidFill>
              <a:latin typeface="+mj-lt"/>
            </a:endParaRPr>
          </a:p>
        </p:txBody>
      </p:sp>
      <p:sp>
        <p:nvSpPr>
          <p:cNvPr id="9" name="Rectangle 8">
            <a:extLst>
              <a:ext uri="{FF2B5EF4-FFF2-40B4-BE49-F238E27FC236}">
                <a16:creationId xmlns:a16="http://schemas.microsoft.com/office/drawing/2014/main" xmlns="" id="{4BC39664-EB8B-4A32-915A-D4308F792772}"/>
              </a:ext>
            </a:extLst>
          </p:cNvPr>
          <p:cNvSpPr/>
          <p:nvPr userDrawn="1"/>
        </p:nvSpPr>
        <p:spPr>
          <a:xfrm>
            <a:off x="0" y="6803351"/>
            <a:ext cx="9780104" cy="54650"/>
          </a:xfrm>
          <a:prstGeom prst="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xmlns="" id="{9B49670D-8F18-44A8-B217-67B412095C0D}"/>
              </a:ext>
            </a:extLst>
          </p:cNvPr>
          <p:cNvSpPr/>
          <p:nvPr userDrawn="1"/>
        </p:nvSpPr>
        <p:spPr>
          <a:xfrm>
            <a:off x="11760000" y="6803351"/>
            <a:ext cx="432000" cy="54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3" name="Picture 12">
            <a:extLst>
              <a:ext uri="{FF2B5EF4-FFF2-40B4-BE49-F238E27FC236}">
                <a16:creationId xmlns:a16="http://schemas.microsoft.com/office/drawing/2014/main" xmlns="" id="{6BFFD3BC-AE55-F892-60AE-31BFC8E37F3C}"/>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9922731" y="6388577"/>
            <a:ext cx="1703820" cy="345598"/>
          </a:xfrm>
          <a:prstGeom prst="rect">
            <a:avLst/>
          </a:prstGeom>
        </p:spPr>
      </p:pic>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67" r:id="rId13"/>
    <p:sldLayoutId id="2147483668" r:id="rId14"/>
    <p:sldLayoutId id="2147483669" r:id="rId15"/>
    <p:sldLayoutId id="2147483670" r:id="rId16"/>
    <p:sldLayoutId id="2147483671" r:id="rId17"/>
    <p:sldLayoutId id="2147483673" r:id="rId18"/>
    <p:sldLayoutId id="2147483674" r:id="rId19"/>
    <p:sldLayoutId id="2147483654" r:id="rId20"/>
    <p:sldLayoutId id="2147483655" r:id="rId21"/>
    <p:sldLayoutId id="2147483675" r:id="rId22"/>
    <p:sldLayoutId id="2147483672" r:id="rId23"/>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7.emf"/><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package" Target="../embeddings/Microsoft_Excel_Worksheet12.xlsx"/><Relationship Id="rId5" Type="http://schemas.openxmlformats.org/officeDocument/2006/relationships/oleObject" Target="../embeddings/oleObject1.bin"/><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9.emf"/><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package" Target="../embeddings/Microsoft_Excel_Worksheet14.xlsx"/><Relationship Id="rId5" Type="http://schemas.openxmlformats.org/officeDocument/2006/relationships/oleObject" Target="../embeddings/oleObject2.bin"/><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jpeg"/><Relationship Id="rId7" Type="http://schemas.openxmlformats.org/officeDocument/2006/relationships/image" Target="../media/image14.svg"/><Relationship Id="rId12"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A863A233-55BC-DB51-8E99-DFC67D60F55E}"/>
              </a:ext>
            </a:extLst>
          </p:cNvPr>
          <p:cNvPicPr>
            <a:picLocks noChangeAspect="1"/>
          </p:cNvPicPr>
          <p:nvPr/>
        </p:nvPicPr>
        <p:blipFill>
          <a:blip r:embed="rId3"/>
          <a:stretch>
            <a:fillRect/>
          </a:stretch>
        </p:blipFill>
        <p:spPr>
          <a:xfrm>
            <a:off x="3756" y="9524"/>
            <a:ext cx="9120862" cy="6345936"/>
          </a:xfrm>
          <a:prstGeom prst="rect">
            <a:avLst/>
          </a:prstGeom>
        </p:spPr>
      </p:pic>
      <p:pic>
        <p:nvPicPr>
          <p:cNvPr id="13" name="Picture 12">
            <a:extLst>
              <a:ext uri="{FF2B5EF4-FFF2-40B4-BE49-F238E27FC236}">
                <a16:creationId xmlns:a16="http://schemas.microsoft.com/office/drawing/2014/main" xmlns="" id="{F585120A-F648-CCEF-3A1C-62477ECE5497}"/>
              </a:ext>
            </a:extLst>
          </p:cNvPr>
          <p:cNvPicPr>
            <a:picLocks noChangeAspect="1"/>
          </p:cNvPicPr>
          <p:nvPr/>
        </p:nvPicPr>
        <p:blipFill>
          <a:blip r:embed="rId4"/>
          <a:stretch>
            <a:fillRect/>
          </a:stretch>
        </p:blipFill>
        <p:spPr>
          <a:xfrm>
            <a:off x="3177145" y="2452653"/>
            <a:ext cx="6590347" cy="615749"/>
          </a:xfrm>
          <a:prstGeom prst="rect">
            <a:avLst/>
          </a:prstGeom>
        </p:spPr>
      </p:pic>
      <p:pic>
        <p:nvPicPr>
          <p:cNvPr id="15" name="Picture 14">
            <a:extLst>
              <a:ext uri="{FF2B5EF4-FFF2-40B4-BE49-F238E27FC236}">
                <a16:creationId xmlns:a16="http://schemas.microsoft.com/office/drawing/2014/main" xmlns="" id="{A41B01DF-2560-2A3E-7925-57D8B03DB2E9}"/>
              </a:ext>
            </a:extLst>
          </p:cNvPr>
          <p:cNvPicPr>
            <a:picLocks noChangeAspect="1"/>
          </p:cNvPicPr>
          <p:nvPr/>
        </p:nvPicPr>
        <p:blipFill>
          <a:blip r:embed="rId5"/>
          <a:stretch>
            <a:fillRect/>
          </a:stretch>
        </p:blipFill>
        <p:spPr>
          <a:xfrm>
            <a:off x="9753035" y="2455856"/>
            <a:ext cx="2432515" cy="140220"/>
          </a:xfrm>
          <a:prstGeom prst="rect">
            <a:avLst/>
          </a:prstGeom>
        </p:spPr>
      </p:pic>
      <p:sp>
        <p:nvSpPr>
          <p:cNvPr id="18" name="TextBox 17">
            <a:extLst>
              <a:ext uri="{FF2B5EF4-FFF2-40B4-BE49-F238E27FC236}">
                <a16:creationId xmlns:a16="http://schemas.microsoft.com/office/drawing/2014/main" xmlns="" id="{A63553B3-71DF-F42A-F7ED-E18C210EB725}"/>
              </a:ext>
            </a:extLst>
          </p:cNvPr>
          <p:cNvSpPr txBox="1"/>
          <p:nvPr/>
        </p:nvSpPr>
        <p:spPr>
          <a:xfrm>
            <a:off x="11762232" y="6345935"/>
            <a:ext cx="429768" cy="457200"/>
          </a:xfrm>
          <a:prstGeom prst="rect">
            <a:avLst/>
          </a:prstGeom>
          <a:solidFill>
            <a:schemeClr val="tx1"/>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xmlns="" id="{27863CB6-5AA6-AD76-C7E0-14AF008AF32D}"/>
              </a:ext>
            </a:extLst>
          </p:cNvPr>
          <p:cNvPicPr>
            <a:picLocks noChangeAspect="1"/>
          </p:cNvPicPr>
          <p:nvPr/>
        </p:nvPicPr>
        <p:blipFill>
          <a:blip r:embed="rId6"/>
          <a:srcRect/>
          <a:stretch/>
        </p:blipFill>
        <p:spPr>
          <a:xfrm>
            <a:off x="9211541" y="3149608"/>
            <a:ext cx="2857500" cy="2759273"/>
          </a:xfrm>
          <a:prstGeom prst="rect">
            <a:avLst/>
          </a:prstGeom>
        </p:spPr>
      </p:pic>
      <p:sp>
        <p:nvSpPr>
          <p:cNvPr id="8" name="TextBox 7">
            <a:extLst>
              <a:ext uri="{FF2B5EF4-FFF2-40B4-BE49-F238E27FC236}">
                <a16:creationId xmlns:a16="http://schemas.microsoft.com/office/drawing/2014/main" xmlns="" id="{5B1D5BE0-E6ED-3E9C-6E05-8C04701F43C2}"/>
              </a:ext>
            </a:extLst>
          </p:cNvPr>
          <p:cNvSpPr txBox="1"/>
          <p:nvPr/>
        </p:nvSpPr>
        <p:spPr>
          <a:xfrm>
            <a:off x="3183595" y="1530925"/>
            <a:ext cx="9008405" cy="923330"/>
          </a:xfrm>
          <a:prstGeom prst="rect">
            <a:avLst/>
          </a:prstGeom>
          <a:solidFill>
            <a:schemeClr val="bg1"/>
          </a:solidFill>
          <a:ln>
            <a:solidFill>
              <a:schemeClr val="tx1"/>
            </a:solidFill>
          </a:ln>
        </p:spPr>
        <p:txBody>
          <a:bodyPr wrap="square" rtlCol="0">
            <a:spAutoFit/>
          </a:bodyPr>
          <a:lstStyle/>
          <a:p>
            <a:pPr algn="r"/>
            <a:r>
              <a:rPr lang="en-US" sz="5400" b="1" dirty="0">
                <a:solidFill>
                  <a:schemeClr val="accent6">
                    <a:lumMod val="50000"/>
                  </a:schemeClr>
                </a:solidFill>
                <a:latin typeface="Verdana" panose="020B0604030504040204" pitchFamily="34" charset="0"/>
                <a:ea typeface="Verdana" panose="020B0604030504040204" pitchFamily="34" charset="0"/>
              </a:rPr>
              <a:t>Town of Lake Lure</a:t>
            </a:r>
          </a:p>
        </p:txBody>
      </p:sp>
    </p:spTree>
    <p:extLst>
      <p:ext uri="{BB962C8B-B14F-4D97-AF65-F5344CB8AC3E}">
        <p14:creationId xmlns:p14="http://schemas.microsoft.com/office/powerpoint/2010/main" val="3232943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3FB4D5-DA14-4F29-9320-2DE0A6B571B9}"/>
              </a:ext>
            </a:extLst>
          </p:cNvPr>
          <p:cNvSpPr>
            <a:spLocks noGrp="1"/>
          </p:cNvSpPr>
          <p:nvPr>
            <p:ph type="title"/>
          </p:nvPr>
        </p:nvSpPr>
        <p:spPr>
          <a:solidFill>
            <a:schemeClr val="tx1"/>
          </a:solidFill>
        </p:spPr>
        <p:txBody>
          <a:bodyPr/>
          <a:lstStyle/>
          <a:p>
            <a:r>
              <a:rPr lang="en-US" cap="small" dirty="0">
                <a:solidFill>
                  <a:schemeClr val="bg1"/>
                </a:solidFill>
                <a:latin typeface="Verdana" panose="020B0604030504040204" pitchFamily="34" charset="0"/>
                <a:ea typeface="Verdana" panose="020B0604030504040204" pitchFamily="34" charset="0"/>
                <a:cs typeface="Verdana" panose="020B0604030504040204" pitchFamily="34" charset="0"/>
              </a:rPr>
              <a:t>General Government Expenditures</a:t>
            </a:r>
          </a:p>
        </p:txBody>
      </p:sp>
      <p:sp>
        <p:nvSpPr>
          <p:cNvPr id="9" name="Slide Number Placeholder 8">
            <a:extLst>
              <a:ext uri="{FF2B5EF4-FFF2-40B4-BE49-F238E27FC236}">
                <a16:creationId xmlns:a16="http://schemas.microsoft.com/office/drawing/2014/main" xmlns=""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10</a:t>
            </a:fld>
            <a:endParaRPr lang="en-US" dirty="0"/>
          </a:p>
        </p:txBody>
      </p:sp>
      <p:graphicFrame>
        <p:nvGraphicFramePr>
          <p:cNvPr id="3" name="Object 4">
            <a:extLst>
              <a:ext uri="{FF2B5EF4-FFF2-40B4-BE49-F238E27FC236}">
                <a16:creationId xmlns:a16="http://schemas.microsoft.com/office/drawing/2014/main" xmlns="" id="{E628D846-BA75-3622-589C-CC23112A3B87}"/>
              </a:ext>
            </a:extLst>
          </p:cNvPr>
          <p:cNvGraphicFramePr>
            <a:graphicFrameLocks noChangeAspect="1"/>
          </p:cNvGraphicFramePr>
          <p:nvPr>
            <p:extLst>
              <p:ext uri="{D42A27DB-BD31-4B8C-83A1-F6EECF244321}">
                <p14:modId xmlns:p14="http://schemas.microsoft.com/office/powerpoint/2010/main" val="2844144507"/>
              </p:ext>
            </p:extLst>
          </p:nvPr>
        </p:nvGraphicFramePr>
        <p:xfrm>
          <a:off x="942974" y="914799"/>
          <a:ext cx="9497763" cy="56168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9503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3FB4D5-DA14-4F29-9320-2DE0A6B571B9}"/>
              </a:ext>
            </a:extLst>
          </p:cNvPr>
          <p:cNvSpPr>
            <a:spLocks noGrp="1"/>
          </p:cNvSpPr>
          <p:nvPr>
            <p:ph type="title"/>
          </p:nvPr>
        </p:nvSpPr>
        <p:spPr>
          <a:solidFill>
            <a:schemeClr val="tx1"/>
          </a:solidFill>
        </p:spPr>
        <p:txBody>
          <a:bodyPr/>
          <a:lstStyle/>
          <a:p>
            <a:r>
              <a:rPr lang="en-US" cap="small" dirty="0">
                <a:solidFill>
                  <a:schemeClr val="bg1"/>
                </a:solidFill>
                <a:latin typeface="Verdana" panose="020B0604030504040204" pitchFamily="34" charset="0"/>
                <a:ea typeface="Verdana" panose="020B0604030504040204" pitchFamily="34" charset="0"/>
                <a:cs typeface="Verdana" panose="020B0604030504040204" pitchFamily="34" charset="0"/>
              </a:rPr>
              <a:t>Public Safety Expenditures</a:t>
            </a:r>
          </a:p>
        </p:txBody>
      </p:sp>
      <p:sp>
        <p:nvSpPr>
          <p:cNvPr id="9" name="Slide Number Placeholder 8">
            <a:extLst>
              <a:ext uri="{FF2B5EF4-FFF2-40B4-BE49-F238E27FC236}">
                <a16:creationId xmlns:a16="http://schemas.microsoft.com/office/drawing/2014/main" xmlns=""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11</a:t>
            </a:fld>
            <a:endParaRPr lang="en-US" dirty="0"/>
          </a:p>
        </p:txBody>
      </p:sp>
      <p:graphicFrame>
        <p:nvGraphicFramePr>
          <p:cNvPr id="3" name="Object 4">
            <a:extLst>
              <a:ext uri="{FF2B5EF4-FFF2-40B4-BE49-F238E27FC236}">
                <a16:creationId xmlns:a16="http://schemas.microsoft.com/office/drawing/2014/main" xmlns="" id="{084D2571-7A8E-5651-0CEC-504C5A53166B}"/>
              </a:ext>
            </a:extLst>
          </p:cNvPr>
          <p:cNvGraphicFramePr>
            <a:graphicFrameLocks noChangeAspect="1"/>
          </p:cNvGraphicFramePr>
          <p:nvPr>
            <p:extLst>
              <p:ext uri="{D42A27DB-BD31-4B8C-83A1-F6EECF244321}">
                <p14:modId xmlns:p14="http://schemas.microsoft.com/office/powerpoint/2010/main" val="1412108728"/>
              </p:ext>
            </p:extLst>
          </p:nvPr>
        </p:nvGraphicFramePr>
        <p:xfrm>
          <a:off x="1579148" y="914800"/>
          <a:ext cx="9033703" cy="54057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8618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3FB4D5-DA14-4F29-9320-2DE0A6B571B9}"/>
              </a:ext>
            </a:extLst>
          </p:cNvPr>
          <p:cNvSpPr>
            <a:spLocks noGrp="1"/>
          </p:cNvSpPr>
          <p:nvPr>
            <p:ph type="title"/>
          </p:nvPr>
        </p:nvSpPr>
        <p:spPr>
          <a:solidFill>
            <a:schemeClr val="tx1"/>
          </a:solidFill>
        </p:spPr>
        <p:txBody>
          <a:bodyPr/>
          <a:lstStyle/>
          <a:p>
            <a:r>
              <a:rPr lang="en-US" cap="small" dirty="0">
                <a:solidFill>
                  <a:schemeClr val="bg1"/>
                </a:solidFill>
                <a:latin typeface="Verdana" panose="020B0604030504040204" pitchFamily="34" charset="0"/>
                <a:ea typeface="Verdana" panose="020B0604030504040204" pitchFamily="34" charset="0"/>
                <a:cs typeface="Verdana" panose="020B0604030504040204" pitchFamily="34" charset="0"/>
              </a:rPr>
              <a:t>Cultural &amp; Recreation Expenditures</a:t>
            </a:r>
          </a:p>
        </p:txBody>
      </p:sp>
      <p:sp>
        <p:nvSpPr>
          <p:cNvPr id="9" name="Slide Number Placeholder 8">
            <a:extLst>
              <a:ext uri="{FF2B5EF4-FFF2-40B4-BE49-F238E27FC236}">
                <a16:creationId xmlns:a16="http://schemas.microsoft.com/office/drawing/2014/main" xmlns=""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12</a:t>
            </a:fld>
            <a:endParaRPr lang="en-US" dirty="0"/>
          </a:p>
        </p:txBody>
      </p:sp>
      <p:graphicFrame>
        <p:nvGraphicFramePr>
          <p:cNvPr id="3" name="Object 4">
            <a:extLst>
              <a:ext uri="{FF2B5EF4-FFF2-40B4-BE49-F238E27FC236}">
                <a16:creationId xmlns:a16="http://schemas.microsoft.com/office/drawing/2014/main" xmlns="" id="{A03B52DD-5077-A07F-B3B7-A7D0BB410FEE}"/>
              </a:ext>
            </a:extLst>
          </p:cNvPr>
          <p:cNvGraphicFramePr>
            <a:graphicFrameLocks noChangeAspect="1"/>
          </p:cNvGraphicFramePr>
          <p:nvPr>
            <p:extLst>
              <p:ext uri="{D42A27DB-BD31-4B8C-83A1-F6EECF244321}">
                <p14:modId xmlns:p14="http://schemas.microsoft.com/office/powerpoint/2010/main" val="2097864423"/>
              </p:ext>
            </p:extLst>
          </p:nvPr>
        </p:nvGraphicFramePr>
        <p:xfrm>
          <a:off x="1534166" y="914800"/>
          <a:ext cx="9123668" cy="546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916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3FB4D5-DA14-4F29-9320-2DE0A6B571B9}"/>
              </a:ext>
            </a:extLst>
          </p:cNvPr>
          <p:cNvSpPr>
            <a:spLocks noGrp="1"/>
          </p:cNvSpPr>
          <p:nvPr>
            <p:ph type="title"/>
          </p:nvPr>
        </p:nvSpPr>
        <p:spPr>
          <a:solidFill>
            <a:schemeClr val="tx1"/>
          </a:solidFill>
        </p:spPr>
        <p:txBody>
          <a:bodyPr/>
          <a:lstStyle/>
          <a:p>
            <a:r>
              <a:rPr lang="en-US" cap="small" dirty="0">
                <a:solidFill>
                  <a:schemeClr val="bg1"/>
                </a:solidFill>
                <a:latin typeface="Verdana" panose="020B0604030504040204" pitchFamily="34" charset="0"/>
                <a:ea typeface="Verdana" panose="020B0604030504040204" pitchFamily="34" charset="0"/>
                <a:cs typeface="Verdana" panose="020B0604030504040204" pitchFamily="34" charset="0"/>
              </a:rPr>
              <a:t>Reserve Funds</a:t>
            </a:r>
          </a:p>
        </p:txBody>
      </p:sp>
      <p:sp>
        <p:nvSpPr>
          <p:cNvPr id="9" name="Slide Number Placeholder 8">
            <a:extLst>
              <a:ext uri="{FF2B5EF4-FFF2-40B4-BE49-F238E27FC236}">
                <a16:creationId xmlns:a16="http://schemas.microsoft.com/office/drawing/2014/main" xmlns=""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13</a:t>
            </a:fld>
            <a:endParaRPr lang="en-US" dirty="0"/>
          </a:p>
        </p:txBody>
      </p:sp>
      <p:graphicFrame>
        <p:nvGraphicFramePr>
          <p:cNvPr id="3" name="Content Placeholder 8">
            <a:extLst>
              <a:ext uri="{FF2B5EF4-FFF2-40B4-BE49-F238E27FC236}">
                <a16:creationId xmlns:a16="http://schemas.microsoft.com/office/drawing/2014/main" xmlns="" id="{0F789F05-46F7-45EA-877B-CFD9178E856B}"/>
              </a:ext>
            </a:extLst>
          </p:cNvPr>
          <p:cNvGraphicFramePr>
            <a:graphicFrameLocks/>
          </p:cNvGraphicFramePr>
          <p:nvPr>
            <p:extLst>
              <p:ext uri="{D42A27DB-BD31-4B8C-83A1-F6EECF244321}">
                <p14:modId xmlns:p14="http://schemas.microsoft.com/office/powerpoint/2010/main" val="3972733350"/>
              </p:ext>
            </p:extLst>
          </p:nvPr>
        </p:nvGraphicFramePr>
        <p:xfrm>
          <a:off x="1061745" y="914800"/>
          <a:ext cx="10068509" cy="54057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6659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960000"/>
            </a:gs>
            <a:gs pos="46000">
              <a:srgbClr val="8A0000"/>
            </a:gs>
            <a:gs pos="100000">
              <a:schemeClr val="accent5">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F6964141-6F81-4947-A236-746D94ED3F6F}"/>
              </a:ext>
            </a:extLst>
          </p:cNvPr>
          <p:cNvSpPr>
            <a:spLocks noGrp="1"/>
          </p:cNvSpPr>
          <p:nvPr>
            <p:ph type="sldNum" sz="quarter" idx="12"/>
          </p:nvPr>
        </p:nvSpPr>
        <p:spPr>
          <a:solidFill>
            <a:schemeClr val="tx1">
              <a:lumMod val="95000"/>
              <a:lumOff val="5000"/>
            </a:schemeClr>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sp>
        <p:nvSpPr>
          <p:cNvPr id="19" name="Title 18">
            <a:extLst>
              <a:ext uri="{FF2B5EF4-FFF2-40B4-BE49-F238E27FC236}">
                <a16:creationId xmlns:a16="http://schemas.microsoft.com/office/drawing/2014/main" xmlns="" id="{EAD4EA00-81E3-562C-B866-2C7D803F9D99}"/>
              </a:ext>
            </a:extLst>
          </p:cNvPr>
          <p:cNvSpPr>
            <a:spLocks noGrp="1"/>
          </p:cNvSpPr>
          <p:nvPr>
            <p:ph type="title"/>
          </p:nvPr>
        </p:nvSpPr>
        <p:spPr>
          <a:xfrm>
            <a:off x="497920" y="421697"/>
            <a:ext cx="11262079" cy="1265702"/>
          </a:xfrm>
          <a:solidFill>
            <a:schemeClr val="tx1"/>
          </a:solidFill>
          <a:ln>
            <a:solidFill>
              <a:schemeClr val="bg1"/>
            </a:solidFill>
          </a:ln>
        </p:spPr>
        <p:txBody>
          <a:bodyPr/>
          <a:lstStyle/>
          <a:p>
            <a:pPr algn="ctr"/>
            <a:r>
              <a:rPr lang="en-US" sz="3600" cap="small" dirty="0">
                <a:solidFill>
                  <a:schemeClr val="bg1"/>
                </a:solidFill>
                <a:latin typeface="Verdana" panose="020B0604030504040204" pitchFamily="34" charset="0"/>
                <a:ea typeface="Verdana" panose="020B0604030504040204" pitchFamily="34" charset="0"/>
                <a:cs typeface="Verdana" panose="020B0604030504040204" pitchFamily="34" charset="0"/>
              </a:rPr>
              <a:t>Electric Fund</a:t>
            </a:r>
          </a:p>
        </p:txBody>
      </p:sp>
      <p:pic>
        <p:nvPicPr>
          <p:cNvPr id="9" name="Picture 8" descr="A calculator with coins&#10;&#10;Description automatically generated with low confidence">
            <a:extLst>
              <a:ext uri="{FF2B5EF4-FFF2-40B4-BE49-F238E27FC236}">
                <a16:creationId xmlns:a16="http://schemas.microsoft.com/office/drawing/2014/main" xmlns="" id="{CBDE0D67-345F-FA51-9691-4434F772011B}"/>
              </a:ext>
            </a:extLst>
          </p:cNvPr>
          <p:cNvPicPr>
            <a:picLocks noChangeAspect="1"/>
          </p:cNvPicPr>
          <p:nvPr/>
        </p:nvPicPr>
        <p:blipFill>
          <a:blip r:embed="rId4"/>
          <a:stretch>
            <a:fillRect/>
          </a:stretch>
        </p:blipFill>
        <p:spPr>
          <a:xfrm>
            <a:off x="6821445" y="2117559"/>
            <a:ext cx="4938554" cy="3363243"/>
          </a:xfrm>
          <a:prstGeom prst="ellipse">
            <a:avLst/>
          </a:prstGeom>
          <a:ln>
            <a:noFill/>
          </a:ln>
          <a:effectLst>
            <a:outerShdw blurRad="76200" dist="12700" dir="8100000" sy="-23000" kx="800400" algn="br" rotWithShape="0">
              <a:prstClr val="black">
                <a:alpha val="20000"/>
              </a:prstClr>
            </a:outerShdw>
            <a:softEdge rad="112500"/>
          </a:effectLst>
        </p:spPr>
      </p:pic>
      <p:graphicFrame>
        <p:nvGraphicFramePr>
          <p:cNvPr id="6" name="Content Placeholder 2">
            <a:extLst>
              <a:ext uri="{FF2B5EF4-FFF2-40B4-BE49-F238E27FC236}">
                <a16:creationId xmlns:a16="http://schemas.microsoft.com/office/drawing/2014/main" xmlns="" id="{DD790580-17EE-3846-F0E1-2DB2448FDC4E}"/>
              </a:ext>
            </a:extLst>
          </p:cNvPr>
          <p:cNvGraphicFramePr>
            <a:graphicFrameLocks/>
          </p:cNvGraphicFramePr>
          <p:nvPr>
            <p:extLst>
              <p:ext uri="{D42A27DB-BD31-4B8C-83A1-F6EECF244321}">
                <p14:modId xmlns:p14="http://schemas.microsoft.com/office/powerpoint/2010/main" val="984619856"/>
              </p:ext>
            </p:extLst>
          </p:nvPr>
        </p:nvGraphicFramePr>
        <p:xfrm>
          <a:off x="773113" y="2117725"/>
          <a:ext cx="4305300" cy="3509963"/>
        </p:xfrm>
        <a:graphic>
          <a:graphicData uri="http://schemas.openxmlformats.org/presentationml/2006/ole">
            <mc:AlternateContent xmlns:mc="http://schemas.openxmlformats.org/markup-compatibility/2006">
              <mc:Choice xmlns:v="urn:schemas-microsoft-com:vml" Requires="v">
                <p:oleObj spid="_x0000_s1026" name="Worksheet" r:id="rId6" imgW="2419445" imgH="2105120" progId="Excel.Sheet.12">
                  <p:embed/>
                </p:oleObj>
              </mc:Choice>
              <mc:Fallback>
                <p:oleObj name="Worksheet" r:id="rId6" imgW="2419445" imgH="2105120" progId="Excel.Sheet.12">
                  <p:embed/>
                  <p:pic>
                    <p:nvPicPr>
                      <p:cNvPr id="34820" name="Content Placeholder 2">
                        <a:extLst>
                          <a:ext uri="{FF2B5EF4-FFF2-40B4-BE49-F238E27FC236}">
                            <a16:creationId xmlns:a16="http://schemas.microsoft.com/office/drawing/2014/main" xmlns="" id="{8AC450C0-67DD-5957-5110-BB60657B20A7}"/>
                          </a:ext>
                        </a:extLst>
                      </p:cNvPr>
                      <p:cNvPicPr>
                        <a:picLocks noGrp="1" noChangeArrowheads="1"/>
                      </p:cNvPicPr>
                      <p:nvPr/>
                    </p:nvPicPr>
                    <p:blipFill>
                      <a:blip r:embed="rId7"/>
                      <a:srcRect/>
                      <a:stretch>
                        <a:fillRect/>
                      </a:stretch>
                    </p:blipFill>
                    <p:spPr bwMode="auto">
                      <a:xfrm>
                        <a:off x="773113" y="2117725"/>
                        <a:ext cx="4305300" cy="3509963"/>
                      </a:xfrm>
                      <a:prstGeom prst="rect">
                        <a:avLst/>
                      </a:prstGeom>
                      <a:noFill/>
                      <a:ln w="57150">
                        <a:solidFill>
                          <a:schemeClr val="tx1"/>
                        </a:solidFill>
                      </a:ln>
                    </p:spPr>
                  </p:pic>
                </p:oleObj>
              </mc:Fallback>
            </mc:AlternateContent>
          </a:graphicData>
        </a:graphic>
      </p:graphicFrame>
    </p:spTree>
    <p:extLst>
      <p:ext uri="{BB962C8B-B14F-4D97-AF65-F5344CB8AC3E}">
        <p14:creationId xmlns:p14="http://schemas.microsoft.com/office/powerpoint/2010/main" val="1147412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3FB4D5-DA14-4F29-9320-2DE0A6B571B9}"/>
              </a:ext>
            </a:extLst>
          </p:cNvPr>
          <p:cNvSpPr>
            <a:spLocks noGrp="1"/>
          </p:cNvSpPr>
          <p:nvPr>
            <p:ph type="title"/>
          </p:nvPr>
        </p:nvSpPr>
        <p:spPr>
          <a:solidFill>
            <a:schemeClr val="tx1"/>
          </a:solidFill>
        </p:spPr>
        <p:txBody>
          <a:bodyPr/>
          <a:lstStyle/>
          <a:p>
            <a:r>
              <a:rPr lang="en-US" cap="small" dirty="0">
                <a:solidFill>
                  <a:schemeClr val="bg1"/>
                </a:solidFill>
                <a:latin typeface="Verdana" panose="020B0604030504040204" pitchFamily="34" charset="0"/>
                <a:ea typeface="Verdana" panose="020B0604030504040204" pitchFamily="34" charset="0"/>
                <a:cs typeface="Verdana" panose="020B0604030504040204" pitchFamily="34" charset="0"/>
              </a:rPr>
              <a:t>Quick Ratio – Electric</a:t>
            </a:r>
          </a:p>
        </p:txBody>
      </p:sp>
      <p:sp>
        <p:nvSpPr>
          <p:cNvPr id="9" name="Slide Number Placeholder 8">
            <a:extLst>
              <a:ext uri="{FF2B5EF4-FFF2-40B4-BE49-F238E27FC236}">
                <a16:creationId xmlns:a16="http://schemas.microsoft.com/office/drawing/2014/main" xmlns=""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15</a:t>
            </a:fld>
            <a:endParaRPr lang="en-US" dirty="0"/>
          </a:p>
        </p:txBody>
      </p:sp>
      <p:graphicFrame>
        <p:nvGraphicFramePr>
          <p:cNvPr id="3" name="Content Placeholder 3">
            <a:extLst>
              <a:ext uri="{FF2B5EF4-FFF2-40B4-BE49-F238E27FC236}">
                <a16:creationId xmlns:a16="http://schemas.microsoft.com/office/drawing/2014/main" xmlns="" id="{349FEBD3-4D44-2129-2117-155FC3446413}"/>
              </a:ext>
            </a:extLst>
          </p:cNvPr>
          <p:cNvGraphicFramePr>
            <a:graphicFrameLocks/>
          </p:cNvGraphicFramePr>
          <p:nvPr>
            <p:extLst>
              <p:ext uri="{D42A27DB-BD31-4B8C-83A1-F6EECF244321}">
                <p14:modId xmlns:p14="http://schemas.microsoft.com/office/powerpoint/2010/main" val="3703130917"/>
              </p:ext>
            </p:extLst>
          </p:nvPr>
        </p:nvGraphicFramePr>
        <p:xfrm>
          <a:off x="1527676" y="951626"/>
          <a:ext cx="8623300" cy="5368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0998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960000"/>
            </a:gs>
            <a:gs pos="46000">
              <a:srgbClr val="8A0000"/>
            </a:gs>
            <a:gs pos="100000">
              <a:schemeClr val="accent5">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F6964141-6F81-4947-A236-746D94ED3F6F}"/>
              </a:ext>
            </a:extLst>
          </p:cNvPr>
          <p:cNvSpPr>
            <a:spLocks noGrp="1"/>
          </p:cNvSpPr>
          <p:nvPr>
            <p:ph type="sldNum" sz="quarter" idx="12"/>
          </p:nvPr>
        </p:nvSpPr>
        <p:spPr>
          <a:solidFill>
            <a:schemeClr val="tx1">
              <a:lumMod val="95000"/>
              <a:lumOff val="5000"/>
            </a:schemeClr>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sp>
        <p:nvSpPr>
          <p:cNvPr id="19" name="Title 18">
            <a:extLst>
              <a:ext uri="{FF2B5EF4-FFF2-40B4-BE49-F238E27FC236}">
                <a16:creationId xmlns:a16="http://schemas.microsoft.com/office/drawing/2014/main" xmlns="" id="{EAD4EA00-81E3-562C-B866-2C7D803F9D99}"/>
              </a:ext>
            </a:extLst>
          </p:cNvPr>
          <p:cNvSpPr>
            <a:spLocks noGrp="1"/>
          </p:cNvSpPr>
          <p:nvPr>
            <p:ph type="title"/>
          </p:nvPr>
        </p:nvSpPr>
        <p:spPr>
          <a:xfrm>
            <a:off x="497920" y="421697"/>
            <a:ext cx="11262079" cy="1265702"/>
          </a:xfrm>
          <a:solidFill>
            <a:schemeClr val="tx1"/>
          </a:solidFill>
          <a:ln>
            <a:solidFill>
              <a:schemeClr val="bg1"/>
            </a:solidFill>
          </a:ln>
        </p:spPr>
        <p:txBody>
          <a:bodyPr/>
          <a:lstStyle/>
          <a:p>
            <a:pPr algn="ctr"/>
            <a:r>
              <a:rPr lang="en-US" sz="3600" cap="small" dirty="0">
                <a:solidFill>
                  <a:schemeClr val="bg1"/>
                </a:solidFill>
                <a:latin typeface="Verdana" panose="020B0604030504040204" pitchFamily="34" charset="0"/>
                <a:ea typeface="Verdana" panose="020B0604030504040204" pitchFamily="34" charset="0"/>
                <a:cs typeface="Verdana" panose="020B0604030504040204" pitchFamily="34" charset="0"/>
              </a:rPr>
              <a:t>Water &amp; Sewer Fund</a:t>
            </a:r>
          </a:p>
        </p:txBody>
      </p:sp>
      <p:pic>
        <p:nvPicPr>
          <p:cNvPr id="9" name="Picture 8" descr="A calculator with coins&#10;&#10;Description automatically generated with low confidence">
            <a:extLst>
              <a:ext uri="{FF2B5EF4-FFF2-40B4-BE49-F238E27FC236}">
                <a16:creationId xmlns:a16="http://schemas.microsoft.com/office/drawing/2014/main" xmlns="" id="{CBDE0D67-345F-FA51-9691-4434F772011B}"/>
              </a:ext>
            </a:extLst>
          </p:cNvPr>
          <p:cNvPicPr>
            <a:picLocks noChangeAspect="1"/>
          </p:cNvPicPr>
          <p:nvPr/>
        </p:nvPicPr>
        <p:blipFill>
          <a:blip r:embed="rId4"/>
          <a:stretch>
            <a:fillRect/>
          </a:stretch>
        </p:blipFill>
        <p:spPr>
          <a:xfrm>
            <a:off x="7464836" y="2356705"/>
            <a:ext cx="4587394" cy="3124097"/>
          </a:xfrm>
          <a:prstGeom prst="ellipse">
            <a:avLst/>
          </a:prstGeom>
          <a:ln>
            <a:noFill/>
          </a:ln>
          <a:effectLst>
            <a:outerShdw blurRad="76200" dist="12700" dir="8100000" sy="-23000" kx="800400" algn="br" rotWithShape="0">
              <a:prstClr val="black">
                <a:alpha val="20000"/>
              </a:prstClr>
            </a:outerShdw>
            <a:softEdge rad="112500"/>
          </a:effectLst>
        </p:spPr>
      </p:pic>
      <p:graphicFrame>
        <p:nvGraphicFramePr>
          <p:cNvPr id="2" name="Content Placeholder 2">
            <a:extLst>
              <a:ext uri="{FF2B5EF4-FFF2-40B4-BE49-F238E27FC236}">
                <a16:creationId xmlns:a16="http://schemas.microsoft.com/office/drawing/2014/main" xmlns="" id="{AA7F756E-8F65-3FB5-6343-8DC9A58AAFF3}"/>
              </a:ext>
            </a:extLst>
          </p:cNvPr>
          <p:cNvGraphicFramePr>
            <a:graphicFrameLocks/>
          </p:cNvGraphicFramePr>
          <p:nvPr>
            <p:extLst>
              <p:ext uri="{D42A27DB-BD31-4B8C-83A1-F6EECF244321}">
                <p14:modId xmlns:p14="http://schemas.microsoft.com/office/powerpoint/2010/main" val="635532729"/>
              </p:ext>
            </p:extLst>
          </p:nvPr>
        </p:nvGraphicFramePr>
        <p:xfrm>
          <a:off x="727075" y="2127250"/>
          <a:ext cx="5356225" cy="3352800"/>
        </p:xfrm>
        <a:graphic>
          <a:graphicData uri="http://schemas.openxmlformats.org/presentationml/2006/ole">
            <mc:AlternateContent xmlns:mc="http://schemas.openxmlformats.org/markup-compatibility/2006">
              <mc:Choice xmlns:v="urn:schemas-microsoft-com:vml" Requires="v">
                <p:oleObj spid="_x0000_s2050" name="Worksheet" r:id="rId6" imgW="3667030" imgH="2295430" progId="Excel.Sheet.12">
                  <p:embed/>
                </p:oleObj>
              </mc:Choice>
              <mc:Fallback>
                <p:oleObj name="Worksheet" r:id="rId6" imgW="3667030" imgH="2295430" progId="Excel.Sheet.12">
                  <p:embed/>
                  <p:pic>
                    <p:nvPicPr>
                      <p:cNvPr id="38916" name="Content Placeholder 2">
                        <a:extLst>
                          <a:ext uri="{FF2B5EF4-FFF2-40B4-BE49-F238E27FC236}">
                            <a16:creationId xmlns:a16="http://schemas.microsoft.com/office/drawing/2014/main" xmlns="" id="{2DBB0158-5103-F510-0C49-261241B962E6}"/>
                          </a:ext>
                        </a:extLst>
                      </p:cNvPr>
                      <p:cNvPicPr>
                        <a:picLocks noGrp="1" noChangeArrowheads="1"/>
                      </p:cNvPicPr>
                      <p:nvPr/>
                    </p:nvPicPr>
                    <p:blipFill>
                      <a:blip r:embed="rId7"/>
                      <a:srcRect/>
                      <a:stretch>
                        <a:fillRect/>
                      </a:stretch>
                    </p:blipFill>
                    <p:spPr bwMode="auto">
                      <a:xfrm>
                        <a:off x="727075" y="2127250"/>
                        <a:ext cx="53562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31114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3FB4D5-DA14-4F29-9320-2DE0A6B571B9}"/>
              </a:ext>
            </a:extLst>
          </p:cNvPr>
          <p:cNvSpPr>
            <a:spLocks noGrp="1"/>
          </p:cNvSpPr>
          <p:nvPr>
            <p:ph type="title"/>
          </p:nvPr>
        </p:nvSpPr>
        <p:spPr>
          <a:solidFill>
            <a:schemeClr val="tx1"/>
          </a:solidFill>
        </p:spPr>
        <p:txBody>
          <a:bodyPr/>
          <a:lstStyle/>
          <a:p>
            <a:r>
              <a:rPr lang="en-US" cap="small" dirty="0">
                <a:solidFill>
                  <a:schemeClr val="bg1"/>
                </a:solidFill>
                <a:latin typeface="Verdana" panose="020B0604030504040204" pitchFamily="34" charset="0"/>
                <a:ea typeface="Verdana" panose="020B0604030504040204" pitchFamily="34" charset="0"/>
                <a:cs typeface="Verdana" panose="020B0604030504040204" pitchFamily="34" charset="0"/>
              </a:rPr>
              <a:t>Quick Ratio – Water &amp; Sewer Fund</a:t>
            </a:r>
          </a:p>
        </p:txBody>
      </p:sp>
      <p:sp>
        <p:nvSpPr>
          <p:cNvPr id="9" name="Slide Number Placeholder 8">
            <a:extLst>
              <a:ext uri="{FF2B5EF4-FFF2-40B4-BE49-F238E27FC236}">
                <a16:creationId xmlns:a16="http://schemas.microsoft.com/office/drawing/2014/main" xmlns=""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17</a:t>
            </a:fld>
            <a:endParaRPr lang="en-US" dirty="0"/>
          </a:p>
        </p:txBody>
      </p:sp>
      <p:graphicFrame>
        <p:nvGraphicFramePr>
          <p:cNvPr id="3" name="Content Placeholder 3">
            <a:extLst>
              <a:ext uri="{FF2B5EF4-FFF2-40B4-BE49-F238E27FC236}">
                <a16:creationId xmlns:a16="http://schemas.microsoft.com/office/drawing/2014/main" xmlns="" id="{7E3CD7CA-73DF-8E0F-6C8B-0AE5188020AA}"/>
              </a:ext>
            </a:extLst>
          </p:cNvPr>
          <p:cNvGraphicFramePr>
            <a:graphicFrameLocks/>
          </p:cNvGraphicFramePr>
          <p:nvPr>
            <p:extLst>
              <p:ext uri="{D42A27DB-BD31-4B8C-83A1-F6EECF244321}">
                <p14:modId xmlns:p14="http://schemas.microsoft.com/office/powerpoint/2010/main" val="3714151534"/>
              </p:ext>
            </p:extLst>
          </p:nvPr>
        </p:nvGraphicFramePr>
        <p:xfrm>
          <a:off x="1700464" y="864000"/>
          <a:ext cx="8694820" cy="55073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1631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960000"/>
            </a:gs>
            <a:gs pos="46000">
              <a:srgbClr val="8A0000"/>
            </a:gs>
            <a:gs pos="100000">
              <a:schemeClr val="accent5">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F6964141-6F81-4947-A236-746D94ED3F6F}"/>
              </a:ext>
            </a:extLst>
          </p:cNvPr>
          <p:cNvSpPr>
            <a:spLocks noGrp="1"/>
          </p:cNvSpPr>
          <p:nvPr>
            <p:ph type="sldNum" sz="quarter" idx="12"/>
          </p:nvPr>
        </p:nvSpPr>
        <p:spPr>
          <a:solidFill>
            <a:schemeClr val="tx1">
              <a:lumMod val="95000"/>
              <a:lumOff val="5000"/>
            </a:schemeClr>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sp>
        <p:nvSpPr>
          <p:cNvPr id="2" name="Text Placeholder 1">
            <a:extLst>
              <a:ext uri="{FF2B5EF4-FFF2-40B4-BE49-F238E27FC236}">
                <a16:creationId xmlns:a16="http://schemas.microsoft.com/office/drawing/2014/main" xmlns="" id="{6F17C349-D7F5-29A3-37E2-9ECA6467BEB5}"/>
              </a:ext>
            </a:extLst>
          </p:cNvPr>
          <p:cNvSpPr>
            <a:spLocks noGrp="1"/>
          </p:cNvSpPr>
          <p:nvPr>
            <p:ph type="body" idx="1"/>
          </p:nvPr>
        </p:nvSpPr>
        <p:spPr>
          <a:xfrm>
            <a:off x="1028900" y="2088205"/>
            <a:ext cx="6174005" cy="3912545"/>
          </a:xfrm>
          <a:custGeom>
            <a:avLst/>
            <a:gdLst>
              <a:gd name="connsiteX0" fmla="*/ 0 w 6174005"/>
              <a:gd name="connsiteY0" fmla="*/ 0 h 3912545"/>
              <a:gd name="connsiteX1" fmla="*/ 500780 w 6174005"/>
              <a:gd name="connsiteY1" fmla="*/ 0 h 3912545"/>
              <a:gd name="connsiteX2" fmla="*/ 1248521 w 6174005"/>
              <a:gd name="connsiteY2" fmla="*/ 0 h 3912545"/>
              <a:gd name="connsiteX3" fmla="*/ 1872782 w 6174005"/>
              <a:gd name="connsiteY3" fmla="*/ 0 h 3912545"/>
              <a:gd name="connsiteX4" fmla="*/ 2558782 w 6174005"/>
              <a:gd name="connsiteY4" fmla="*/ 0 h 3912545"/>
              <a:gd name="connsiteX5" fmla="*/ 3368263 w 6174005"/>
              <a:gd name="connsiteY5" fmla="*/ 0 h 3912545"/>
              <a:gd name="connsiteX6" fmla="*/ 3930783 w 6174005"/>
              <a:gd name="connsiteY6" fmla="*/ 0 h 3912545"/>
              <a:gd name="connsiteX7" fmla="*/ 4678524 w 6174005"/>
              <a:gd name="connsiteY7" fmla="*/ 0 h 3912545"/>
              <a:gd name="connsiteX8" fmla="*/ 5241044 w 6174005"/>
              <a:gd name="connsiteY8" fmla="*/ 0 h 3912545"/>
              <a:gd name="connsiteX9" fmla="*/ 6174005 w 6174005"/>
              <a:gd name="connsiteY9" fmla="*/ 0 h 3912545"/>
              <a:gd name="connsiteX10" fmla="*/ 6174005 w 6174005"/>
              <a:gd name="connsiteY10" fmla="*/ 691216 h 3912545"/>
              <a:gd name="connsiteX11" fmla="*/ 6174005 w 6174005"/>
              <a:gd name="connsiteY11" fmla="*/ 1265056 h 3912545"/>
              <a:gd name="connsiteX12" fmla="*/ 6174005 w 6174005"/>
              <a:gd name="connsiteY12" fmla="*/ 1995398 h 3912545"/>
              <a:gd name="connsiteX13" fmla="*/ 6174005 w 6174005"/>
              <a:gd name="connsiteY13" fmla="*/ 2647489 h 3912545"/>
              <a:gd name="connsiteX14" fmla="*/ 6174005 w 6174005"/>
              <a:gd name="connsiteY14" fmla="*/ 3912545 h 3912545"/>
              <a:gd name="connsiteX15" fmla="*/ 5426264 w 6174005"/>
              <a:gd name="connsiteY15" fmla="*/ 3912545 h 3912545"/>
              <a:gd name="connsiteX16" fmla="*/ 4740264 w 6174005"/>
              <a:gd name="connsiteY16" fmla="*/ 3912545 h 3912545"/>
              <a:gd name="connsiteX17" fmla="*/ 4116003 w 6174005"/>
              <a:gd name="connsiteY17" fmla="*/ 3912545 h 3912545"/>
              <a:gd name="connsiteX18" fmla="*/ 3368263 w 6174005"/>
              <a:gd name="connsiteY18" fmla="*/ 3912545 h 3912545"/>
              <a:gd name="connsiteX19" fmla="*/ 2682262 w 6174005"/>
              <a:gd name="connsiteY19" fmla="*/ 3912545 h 3912545"/>
              <a:gd name="connsiteX20" fmla="*/ 1872782 w 6174005"/>
              <a:gd name="connsiteY20" fmla="*/ 3912545 h 3912545"/>
              <a:gd name="connsiteX21" fmla="*/ 1063301 w 6174005"/>
              <a:gd name="connsiteY21" fmla="*/ 3912545 h 3912545"/>
              <a:gd name="connsiteX22" fmla="*/ 0 w 6174005"/>
              <a:gd name="connsiteY22" fmla="*/ 3912545 h 3912545"/>
              <a:gd name="connsiteX23" fmla="*/ 0 w 6174005"/>
              <a:gd name="connsiteY23" fmla="*/ 3221329 h 3912545"/>
              <a:gd name="connsiteX24" fmla="*/ 0 w 6174005"/>
              <a:gd name="connsiteY24" fmla="*/ 2530112 h 3912545"/>
              <a:gd name="connsiteX25" fmla="*/ 0 w 6174005"/>
              <a:gd name="connsiteY25" fmla="*/ 1878022 h 3912545"/>
              <a:gd name="connsiteX26" fmla="*/ 0 w 6174005"/>
              <a:gd name="connsiteY26" fmla="*/ 1225931 h 3912545"/>
              <a:gd name="connsiteX27" fmla="*/ 0 w 6174005"/>
              <a:gd name="connsiteY27" fmla="*/ 573840 h 3912545"/>
              <a:gd name="connsiteX28" fmla="*/ 0 w 6174005"/>
              <a:gd name="connsiteY28" fmla="*/ 0 h 391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174005" h="3912545" fill="none" extrusionOk="0">
                <a:moveTo>
                  <a:pt x="0" y="0"/>
                </a:moveTo>
                <a:cubicBezTo>
                  <a:pt x="204308" y="2332"/>
                  <a:pt x="384123" y="-23237"/>
                  <a:pt x="500780" y="0"/>
                </a:cubicBezTo>
                <a:cubicBezTo>
                  <a:pt x="617437" y="23237"/>
                  <a:pt x="883759" y="-2748"/>
                  <a:pt x="1248521" y="0"/>
                </a:cubicBezTo>
                <a:cubicBezTo>
                  <a:pt x="1613283" y="2748"/>
                  <a:pt x="1601376" y="-1492"/>
                  <a:pt x="1872782" y="0"/>
                </a:cubicBezTo>
                <a:cubicBezTo>
                  <a:pt x="2144188" y="1492"/>
                  <a:pt x="2363978" y="16379"/>
                  <a:pt x="2558782" y="0"/>
                </a:cubicBezTo>
                <a:cubicBezTo>
                  <a:pt x="2753586" y="-16379"/>
                  <a:pt x="3200898" y="40245"/>
                  <a:pt x="3368263" y="0"/>
                </a:cubicBezTo>
                <a:cubicBezTo>
                  <a:pt x="3535628" y="-40245"/>
                  <a:pt x="3717261" y="23869"/>
                  <a:pt x="3930783" y="0"/>
                </a:cubicBezTo>
                <a:cubicBezTo>
                  <a:pt x="4144305" y="-23869"/>
                  <a:pt x="4516127" y="-7060"/>
                  <a:pt x="4678524" y="0"/>
                </a:cubicBezTo>
                <a:cubicBezTo>
                  <a:pt x="4840921" y="7060"/>
                  <a:pt x="4975403" y="-14219"/>
                  <a:pt x="5241044" y="0"/>
                </a:cubicBezTo>
                <a:cubicBezTo>
                  <a:pt x="5506685" y="14219"/>
                  <a:pt x="5818616" y="12449"/>
                  <a:pt x="6174005" y="0"/>
                </a:cubicBezTo>
                <a:cubicBezTo>
                  <a:pt x="6174889" y="340901"/>
                  <a:pt x="6148441" y="477255"/>
                  <a:pt x="6174005" y="691216"/>
                </a:cubicBezTo>
                <a:cubicBezTo>
                  <a:pt x="6199569" y="905177"/>
                  <a:pt x="6148334" y="1041263"/>
                  <a:pt x="6174005" y="1265056"/>
                </a:cubicBezTo>
                <a:cubicBezTo>
                  <a:pt x="6199676" y="1488849"/>
                  <a:pt x="6201345" y="1717756"/>
                  <a:pt x="6174005" y="1995398"/>
                </a:cubicBezTo>
                <a:cubicBezTo>
                  <a:pt x="6146665" y="2273040"/>
                  <a:pt x="6142370" y="2361924"/>
                  <a:pt x="6174005" y="2647489"/>
                </a:cubicBezTo>
                <a:cubicBezTo>
                  <a:pt x="6205640" y="2933054"/>
                  <a:pt x="6139132" y="3383717"/>
                  <a:pt x="6174005" y="3912545"/>
                </a:cubicBezTo>
                <a:cubicBezTo>
                  <a:pt x="5899916" y="3909287"/>
                  <a:pt x="5774035" y="3944349"/>
                  <a:pt x="5426264" y="3912545"/>
                </a:cubicBezTo>
                <a:cubicBezTo>
                  <a:pt x="5078493" y="3880741"/>
                  <a:pt x="4977056" y="3934987"/>
                  <a:pt x="4740264" y="3912545"/>
                </a:cubicBezTo>
                <a:cubicBezTo>
                  <a:pt x="4503472" y="3890103"/>
                  <a:pt x="4300211" y="3926111"/>
                  <a:pt x="4116003" y="3912545"/>
                </a:cubicBezTo>
                <a:cubicBezTo>
                  <a:pt x="3931795" y="3898979"/>
                  <a:pt x="3605715" y="3900525"/>
                  <a:pt x="3368263" y="3912545"/>
                </a:cubicBezTo>
                <a:cubicBezTo>
                  <a:pt x="3130811" y="3924565"/>
                  <a:pt x="2881687" y="3945630"/>
                  <a:pt x="2682262" y="3912545"/>
                </a:cubicBezTo>
                <a:cubicBezTo>
                  <a:pt x="2482837" y="3879460"/>
                  <a:pt x="2175102" y="3916139"/>
                  <a:pt x="1872782" y="3912545"/>
                </a:cubicBezTo>
                <a:cubicBezTo>
                  <a:pt x="1570462" y="3908951"/>
                  <a:pt x="1340069" y="3926974"/>
                  <a:pt x="1063301" y="3912545"/>
                </a:cubicBezTo>
                <a:cubicBezTo>
                  <a:pt x="786533" y="3898116"/>
                  <a:pt x="275569" y="3954895"/>
                  <a:pt x="0" y="3912545"/>
                </a:cubicBezTo>
                <a:cubicBezTo>
                  <a:pt x="-6134" y="3633845"/>
                  <a:pt x="-24189" y="3429648"/>
                  <a:pt x="0" y="3221329"/>
                </a:cubicBezTo>
                <a:cubicBezTo>
                  <a:pt x="24189" y="3013010"/>
                  <a:pt x="3876" y="2711512"/>
                  <a:pt x="0" y="2530112"/>
                </a:cubicBezTo>
                <a:cubicBezTo>
                  <a:pt x="-3876" y="2348712"/>
                  <a:pt x="-18351" y="2171810"/>
                  <a:pt x="0" y="1878022"/>
                </a:cubicBezTo>
                <a:cubicBezTo>
                  <a:pt x="18351" y="1584234"/>
                  <a:pt x="-15261" y="1511204"/>
                  <a:pt x="0" y="1225931"/>
                </a:cubicBezTo>
                <a:cubicBezTo>
                  <a:pt x="15261" y="940658"/>
                  <a:pt x="1238" y="775168"/>
                  <a:pt x="0" y="573840"/>
                </a:cubicBezTo>
                <a:cubicBezTo>
                  <a:pt x="-1238" y="372512"/>
                  <a:pt x="-19699" y="280339"/>
                  <a:pt x="0" y="0"/>
                </a:cubicBezTo>
                <a:close/>
              </a:path>
              <a:path w="6174005" h="3912545" stroke="0" extrusionOk="0">
                <a:moveTo>
                  <a:pt x="0" y="0"/>
                </a:moveTo>
                <a:cubicBezTo>
                  <a:pt x="218801" y="26091"/>
                  <a:pt x="377711" y="-698"/>
                  <a:pt x="624261" y="0"/>
                </a:cubicBezTo>
                <a:cubicBezTo>
                  <a:pt x="870811" y="698"/>
                  <a:pt x="981519" y="13670"/>
                  <a:pt x="1125041" y="0"/>
                </a:cubicBezTo>
                <a:cubicBezTo>
                  <a:pt x="1268563" y="-13670"/>
                  <a:pt x="1591256" y="37581"/>
                  <a:pt x="1934522" y="0"/>
                </a:cubicBezTo>
                <a:cubicBezTo>
                  <a:pt x="2277788" y="-37581"/>
                  <a:pt x="2248839" y="-16246"/>
                  <a:pt x="2558782" y="0"/>
                </a:cubicBezTo>
                <a:cubicBezTo>
                  <a:pt x="2868725" y="16246"/>
                  <a:pt x="3014410" y="10557"/>
                  <a:pt x="3183043" y="0"/>
                </a:cubicBezTo>
                <a:cubicBezTo>
                  <a:pt x="3351676" y="-10557"/>
                  <a:pt x="3721986" y="30297"/>
                  <a:pt x="3992523" y="0"/>
                </a:cubicBezTo>
                <a:cubicBezTo>
                  <a:pt x="4263060" y="-30297"/>
                  <a:pt x="4328650" y="-12206"/>
                  <a:pt x="4555044" y="0"/>
                </a:cubicBezTo>
                <a:cubicBezTo>
                  <a:pt x="4781438" y="12206"/>
                  <a:pt x="5091358" y="1677"/>
                  <a:pt x="5364524" y="0"/>
                </a:cubicBezTo>
                <a:cubicBezTo>
                  <a:pt x="5637690" y="-1677"/>
                  <a:pt x="5821819" y="35562"/>
                  <a:pt x="6174005" y="0"/>
                </a:cubicBezTo>
                <a:cubicBezTo>
                  <a:pt x="6157151" y="213310"/>
                  <a:pt x="6164419" y="428943"/>
                  <a:pt x="6174005" y="652091"/>
                </a:cubicBezTo>
                <a:cubicBezTo>
                  <a:pt x="6183591" y="875239"/>
                  <a:pt x="6196715" y="1022309"/>
                  <a:pt x="6174005" y="1304182"/>
                </a:cubicBezTo>
                <a:cubicBezTo>
                  <a:pt x="6151295" y="1586055"/>
                  <a:pt x="6204121" y="1696184"/>
                  <a:pt x="6174005" y="1995398"/>
                </a:cubicBezTo>
                <a:cubicBezTo>
                  <a:pt x="6143889" y="2294612"/>
                  <a:pt x="6192230" y="2272958"/>
                  <a:pt x="6174005" y="2530112"/>
                </a:cubicBezTo>
                <a:cubicBezTo>
                  <a:pt x="6155780" y="2787266"/>
                  <a:pt x="6187026" y="2930869"/>
                  <a:pt x="6174005" y="3182203"/>
                </a:cubicBezTo>
                <a:cubicBezTo>
                  <a:pt x="6160984" y="3433537"/>
                  <a:pt x="6199776" y="3583369"/>
                  <a:pt x="6174005" y="3912545"/>
                </a:cubicBezTo>
                <a:cubicBezTo>
                  <a:pt x="5879358" y="3902720"/>
                  <a:pt x="5665847" y="3937120"/>
                  <a:pt x="5488004" y="3912545"/>
                </a:cubicBezTo>
                <a:cubicBezTo>
                  <a:pt x="5310161" y="3887970"/>
                  <a:pt x="4871689" y="3877003"/>
                  <a:pt x="4678524" y="3912545"/>
                </a:cubicBezTo>
                <a:cubicBezTo>
                  <a:pt x="4485359" y="3948087"/>
                  <a:pt x="4161720" y="3933266"/>
                  <a:pt x="3992523" y="3912545"/>
                </a:cubicBezTo>
                <a:cubicBezTo>
                  <a:pt x="3823326" y="3891824"/>
                  <a:pt x="3605122" y="3891337"/>
                  <a:pt x="3491743" y="3912545"/>
                </a:cubicBezTo>
                <a:cubicBezTo>
                  <a:pt x="3378364" y="3933753"/>
                  <a:pt x="3086430" y="3913788"/>
                  <a:pt x="2929222" y="3912545"/>
                </a:cubicBezTo>
                <a:cubicBezTo>
                  <a:pt x="2772014" y="3911302"/>
                  <a:pt x="2333271" y="3950203"/>
                  <a:pt x="2119742" y="3912545"/>
                </a:cubicBezTo>
                <a:cubicBezTo>
                  <a:pt x="1906213" y="3874887"/>
                  <a:pt x="1634557" y="3918982"/>
                  <a:pt x="1433741" y="3912545"/>
                </a:cubicBezTo>
                <a:cubicBezTo>
                  <a:pt x="1232925" y="3906108"/>
                  <a:pt x="1072008" y="3928066"/>
                  <a:pt x="871221" y="3912545"/>
                </a:cubicBezTo>
                <a:cubicBezTo>
                  <a:pt x="670434" y="3897024"/>
                  <a:pt x="413055" y="3909730"/>
                  <a:pt x="0" y="3912545"/>
                </a:cubicBezTo>
                <a:cubicBezTo>
                  <a:pt x="-18606" y="3701403"/>
                  <a:pt x="15714" y="3625570"/>
                  <a:pt x="0" y="3377831"/>
                </a:cubicBezTo>
                <a:cubicBezTo>
                  <a:pt x="-15714" y="3130092"/>
                  <a:pt x="20865" y="3014551"/>
                  <a:pt x="0" y="2843116"/>
                </a:cubicBezTo>
                <a:cubicBezTo>
                  <a:pt x="-20865" y="2671681"/>
                  <a:pt x="-8622" y="2474808"/>
                  <a:pt x="0" y="2151900"/>
                </a:cubicBezTo>
                <a:cubicBezTo>
                  <a:pt x="8622" y="1828992"/>
                  <a:pt x="-3312" y="1810787"/>
                  <a:pt x="0" y="1578060"/>
                </a:cubicBezTo>
                <a:cubicBezTo>
                  <a:pt x="3312" y="1345333"/>
                  <a:pt x="-29927" y="1069948"/>
                  <a:pt x="0" y="847718"/>
                </a:cubicBezTo>
                <a:cubicBezTo>
                  <a:pt x="29927" y="625488"/>
                  <a:pt x="-2751" y="341363"/>
                  <a:pt x="0" y="0"/>
                </a:cubicBezTo>
                <a:close/>
              </a:path>
            </a:pathLst>
          </a:custGeom>
          <a:solidFill>
            <a:schemeClr val="bg1"/>
          </a:solidFill>
          <a:ln w="53975" cmpd="sng">
            <a:solidFill>
              <a:schemeClr val="tx1"/>
            </a:solidFill>
            <a:extLst>
              <a:ext uri="{C807C97D-BFC1-408E-A445-0C87EB9F89A2}">
                <ask:lineSketchStyleProps xmlns:ask="http://schemas.microsoft.com/office/drawing/2018/sketchyshapes" xmlns="" sd="1219033472">
                  <ask:type>
                    <ask:lineSketchFreehand/>
                  </ask:type>
                </ask:lineSketchStyleProps>
              </a:ext>
            </a:extLst>
          </a:ln>
        </p:spPr>
        <p:txBody>
          <a:bodyPr/>
          <a:lstStyle/>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Char char="v"/>
              <a:tabLst/>
              <a:defRPr/>
            </a:pPr>
            <a:r>
              <a:rPr kumimoji="0" lang="en-US" altLang="en-US" sz="2800" b="0" i="0" u="none" strike="noStrike" kern="0" cap="none" spc="0" normalizeH="0" baseline="0" noProof="0" dirty="0">
                <a:ln>
                  <a:noFill/>
                </a:ln>
                <a:solidFill>
                  <a:srgbClr val="000000"/>
                </a:solidFill>
                <a:effectLst/>
                <a:uLnTx/>
                <a:uFillTx/>
                <a:latin typeface="Times New Roman"/>
                <a:ea typeface="+mn-ea"/>
                <a:cs typeface="+mn-cs"/>
              </a:rPr>
              <a:t>Performance Indicators/Findings – Response Required</a:t>
            </a:r>
            <a:endParaRPr kumimoji="0" lang="en-US" altLang="en-US" sz="2400" b="0" i="0" u="none" strike="noStrike" kern="0" cap="none" spc="0" normalizeH="0" baseline="0" noProof="0" dirty="0">
              <a:ln>
                <a:noFill/>
              </a:ln>
              <a:solidFill>
                <a:srgbClr val="000000"/>
              </a:solidFill>
              <a:effectLst/>
              <a:uLnTx/>
              <a:uFillTx/>
              <a:latin typeface="Times New Roman"/>
              <a:ea typeface="+mn-ea"/>
              <a:cs typeface="+mn-cs"/>
            </a:endParaRPr>
          </a:p>
          <a:p>
            <a:pPr marL="1012825" lvl="1" indent="-469900" eaLnBrk="0" fontAlgn="base" hangingPunct="0">
              <a:lnSpc>
                <a:spcPct val="100000"/>
              </a:lnSpc>
              <a:spcBef>
                <a:spcPct val="20000"/>
              </a:spcBef>
              <a:spcAft>
                <a:spcPct val="0"/>
              </a:spcAft>
              <a:buClr>
                <a:srgbClr val="660000"/>
              </a:buClr>
              <a:buSzPct val="70000"/>
              <a:buFont typeface="Wingdings" panose="05000000000000000000" pitchFamily="2" charset="2"/>
              <a:buChar char="v"/>
              <a:defRPr/>
            </a:pPr>
            <a:r>
              <a:rPr lang="en-US" altLang="en-US" sz="2400" kern="0" dirty="0">
                <a:solidFill>
                  <a:srgbClr val="000000"/>
                </a:solidFill>
                <a:latin typeface="Times New Roman"/>
              </a:rPr>
              <a:t>Audit submitted after LGC deadline</a:t>
            </a:r>
          </a:p>
          <a:p>
            <a:pPr marL="1012825" lvl="1" indent="-469900" eaLnBrk="0" fontAlgn="base" hangingPunct="0">
              <a:lnSpc>
                <a:spcPct val="100000"/>
              </a:lnSpc>
              <a:spcBef>
                <a:spcPct val="20000"/>
              </a:spcBef>
              <a:spcAft>
                <a:spcPct val="0"/>
              </a:spcAft>
              <a:buClr>
                <a:srgbClr val="660000"/>
              </a:buClr>
              <a:buSzPct val="70000"/>
              <a:buFont typeface="Wingdings" panose="05000000000000000000" pitchFamily="2" charset="2"/>
              <a:buChar char="v"/>
              <a:defRPr/>
            </a:pPr>
            <a:r>
              <a:rPr lang="en-US" altLang="en-US" sz="2400" kern="0" dirty="0">
                <a:solidFill>
                  <a:srgbClr val="000000"/>
                </a:solidFill>
                <a:latin typeface="Times New Roman"/>
              </a:rPr>
              <a:t>Segregation of Duties</a:t>
            </a:r>
          </a:p>
          <a:p>
            <a:pPr marL="1012825" lvl="1" indent="-469900" eaLnBrk="0" fontAlgn="base" hangingPunct="0">
              <a:lnSpc>
                <a:spcPct val="100000"/>
              </a:lnSpc>
              <a:spcBef>
                <a:spcPct val="20000"/>
              </a:spcBef>
              <a:spcAft>
                <a:spcPct val="0"/>
              </a:spcAft>
              <a:buClr>
                <a:srgbClr val="660000"/>
              </a:buClr>
              <a:buSzPct val="70000"/>
              <a:buFont typeface="Wingdings" panose="05000000000000000000" pitchFamily="2" charset="2"/>
              <a:buChar char="v"/>
              <a:defRPr/>
            </a:pPr>
            <a:r>
              <a:rPr lang="en-US" altLang="en-US" sz="2400" kern="0" dirty="0">
                <a:solidFill>
                  <a:srgbClr val="000000"/>
                </a:solidFill>
                <a:latin typeface="Times New Roman"/>
              </a:rPr>
              <a:t>Bank Reconciliation</a:t>
            </a:r>
          </a:p>
          <a:p>
            <a:pPr marL="1012825" lvl="1" indent="-469900" eaLnBrk="0" fontAlgn="base" hangingPunct="0">
              <a:lnSpc>
                <a:spcPct val="100000"/>
              </a:lnSpc>
              <a:spcBef>
                <a:spcPct val="20000"/>
              </a:spcBef>
              <a:spcAft>
                <a:spcPct val="0"/>
              </a:spcAft>
              <a:buClr>
                <a:srgbClr val="660000"/>
              </a:buClr>
              <a:buSzPct val="70000"/>
              <a:buFont typeface="Wingdings" panose="05000000000000000000" pitchFamily="2" charset="2"/>
              <a:buChar char="v"/>
              <a:defRPr/>
            </a:pP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Significant Audit Adjustments</a:t>
            </a:r>
          </a:p>
          <a:p>
            <a:pPr marL="1012825" lvl="1" indent="-469900" eaLnBrk="0" fontAlgn="base" hangingPunct="0">
              <a:lnSpc>
                <a:spcPct val="100000"/>
              </a:lnSpc>
              <a:spcBef>
                <a:spcPct val="20000"/>
              </a:spcBef>
              <a:spcAft>
                <a:spcPct val="0"/>
              </a:spcAft>
              <a:buClr>
                <a:srgbClr val="660000"/>
              </a:buClr>
              <a:buSzPct val="70000"/>
              <a:buFont typeface="Wingdings" panose="05000000000000000000" pitchFamily="2" charset="2"/>
              <a:buChar char="v"/>
              <a:defRPr/>
            </a:pPr>
            <a:r>
              <a:rPr lang="en-US" altLang="en-US" sz="2400" kern="0" dirty="0">
                <a:solidFill>
                  <a:srgbClr val="000000"/>
                </a:solidFill>
                <a:latin typeface="Times New Roman"/>
              </a:rPr>
              <a:t>Compliance Findings</a:t>
            </a:r>
          </a:p>
          <a:p>
            <a:pPr marL="1012825" lvl="1" indent="-469900" eaLnBrk="0" fontAlgn="base" hangingPunct="0">
              <a:lnSpc>
                <a:spcPct val="100000"/>
              </a:lnSpc>
              <a:spcBef>
                <a:spcPct val="20000"/>
              </a:spcBef>
              <a:spcAft>
                <a:spcPct val="0"/>
              </a:spcAft>
              <a:buClr>
                <a:srgbClr val="660000"/>
              </a:buClr>
              <a:buSzPct val="70000"/>
              <a:buFont typeface="Wingdings" panose="05000000000000000000" pitchFamily="2" charset="2"/>
              <a:buChar char="v"/>
              <a:defRPr/>
            </a:pPr>
            <a:r>
              <a:rPr lang="en-US" altLang="en-US" sz="2400" kern="0" dirty="0">
                <a:solidFill>
                  <a:srgbClr val="000000"/>
                </a:solidFill>
                <a:latin typeface="Times New Roman"/>
              </a:rPr>
              <a:t>Electric Fund Quick Ratio</a:t>
            </a:r>
          </a:p>
          <a:p>
            <a:pPr marL="1012825" lvl="1" indent="-469900" eaLnBrk="0" fontAlgn="base" hangingPunct="0">
              <a:lnSpc>
                <a:spcPct val="100000"/>
              </a:lnSpc>
              <a:spcBef>
                <a:spcPct val="20000"/>
              </a:spcBef>
              <a:spcAft>
                <a:spcPct val="0"/>
              </a:spcAft>
              <a:buClr>
                <a:srgbClr val="660000"/>
              </a:buClr>
              <a:buSzPct val="70000"/>
              <a:buFont typeface="Wingdings" panose="05000000000000000000" pitchFamily="2" charset="2"/>
              <a:buChar char="v"/>
              <a:defRPr/>
            </a:pPr>
            <a:endParaRPr lang="en-US" altLang="en-US" sz="2400" kern="0" dirty="0">
              <a:solidFill>
                <a:srgbClr val="000000"/>
              </a:solidFill>
              <a:latin typeface="Times New Roman"/>
            </a:endParaRPr>
          </a:p>
        </p:txBody>
      </p:sp>
      <p:sp>
        <p:nvSpPr>
          <p:cNvPr id="19" name="Title 18">
            <a:extLst>
              <a:ext uri="{FF2B5EF4-FFF2-40B4-BE49-F238E27FC236}">
                <a16:creationId xmlns:a16="http://schemas.microsoft.com/office/drawing/2014/main" xmlns="" id="{EAD4EA00-81E3-562C-B866-2C7D803F9D99}"/>
              </a:ext>
            </a:extLst>
          </p:cNvPr>
          <p:cNvSpPr>
            <a:spLocks noGrp="1"/>
          </p:cNvSpPr>
          <p:nvPr>
            <p:ph type="title"/>
          </p:nvPr>
        </p:nvSpPr>
        <p:spPr>
          <a:xfrm>
            <a:off x="497920" y="421697"/>
            <a:ext cx="11262079" cy="1265702"/>
          </a:xfrm>
          <a:solidFill>
            <a:schemeClr val="tx1"/>
          </a:solidFill>
          <a:ln>
            <a:solidFill>
              <a:schemeClr val="bg1"/>
            </a:solidFill>
          </a:ln>
        </p:spPr>
        <p:txBody>
          <a:bodyPr/>
          <a:lstStyle/>
          <a:p>
            <a:pPr algn="ctr"/>
            <a:r>
              <a:rPr lang="en-US" sz="3600" cap="small" dirty="0">
                <a:solidFill>
                  <a:schemeClr val="bg1"/>
                </a:solidFill>
                <a:latin typeface="Verdana" panose="020B0604030504040204" pitchFamily="34" charset="0"/>
                <a:ea typeface="Verdana" panose="020B0604030504040204" pitchFamily="34" charset="0"/>
                <a:cs typeface="Verdana" panose="020B0604030504040204" pitchFamily="34" charset="0"/>
              </a:rPr>
              <a:t>Key Performance Indicators</a:t>
            </a:r>
          </a:p>
        </p:txBody>
      </p:sp>
      <p:pic>
        <p:nvPicPr>
          <p:cNvPr id="10" name="Picture 9">
            <a:extLst>
              <a:ext uri="{FF2B5EF4-FFF2-40B4-BE49-F238E27FC236}">
                <a16:creationId xmlns:a16="http://schemas.microsoft.com/office/drawing/2014/main" xmlns="" id="{03DF74C9-F251-B0C4-A37B-D6FFCC71A46A}"/>
              </a:ext>
            </a:extLst>
          </p:cNvPr>
          <p:cNvPicPr>
            <a:picLocks noChangeAspect="1"/>
          </p:cNvPicPr>
          <p:nvPr/>
        </p:nvPicPr>
        <p:blipFill>
          <a:blip r:embed="rId3">
            <a:clrChange>
              <a:clrFrom>
                <a:srgbClr val="FFFFFF"/>
              </a:clrFrom>
              <a:clrTo>
                <a:srgbClr val="FFFFFF">
                  <a:alpha val="0"/>
                </a:srgbClr>
              </a:clrTo>
            </a:clrChange>
          </a:blip>
          <a:srcRect/>
          <a:stretch/>
        </p:blipFill>
        <p:spPr>
          <a:xfrm>
            <a:off x="8102104" y="2049363"/>
            <a:ext cx="3060996" cy="2955774"/>
          </a:xfrm>
          <a:prstGeom prst="rect">
            <a:avLst/>
          </a:prstGeom>
          <a:effectLst>
            <a:reflection blurRad="6350" stA="52000" endPos="35000" dir="5400000" sy="-100000" algn="bl" rotWithShape="0"/>
          </a:effectLst>
        </p:spPr>
      </p:pic>
    </p:spTree>
    <p:extLst>
      <p:ext uri="{BB962C8B-B14F-4D97-AF65-F5344CB8AC3E}">
        <p14:creationId xmlns:p14="http://schemas.microsoft.com/office/powerpoint/2010/main" val="1898345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960000"/>
            </a:gs>
            <a:gs pos="46000">
              <a:srgbClr val="8A0000"/>
            </a:gs>
            <a:gs pos="100000">
              <a:schemeClr val="accent5">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F6964141-6F81-4947-A236-746D94ED3F6F}"/>
              </a:ext>
            </a:extLst>
          </p:cNvPr>
          <p:cNvSpPr>
            <a:spLocks noGrp="1"/>
          </p:cNvSpPr>
          <p:nvPr>
            <p:ph type="sldNum" sz="quarter" idx="12"/>
          </p:nvPr>
        </p:nvSpPr>
        <p:spPr>
          <a:solidFill>
            <a:schemeClr val="tx1">
              <a:lumMod val="95000"/>
              <a:lumOff val="5000"/>
            </a:schemeClr>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sz="1200" b="0" i="0" u="none" strike="noStrike" kern="1200" cap="none" spc="0" normalizeH="0" baseline="0" noProof="0" smtClean="0">
                <a:ln>
                  <a:noFill/>
                </a:ln>
                <a:solidFill>
                  <a:srgbClr val="FFFFFF"/>
                </a:solidFill>
                <a:effectLst/>
                <a:uLnTx/>
                <a:uFillTx/>
                <a:latin typeface="Corbe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FFFFFF"/>
              </a:solidFill>
              <a:effectLst/>
              <a:uLnTx/>
              <a:uFillTx/>
              <a:latin typeface="Corbel"/>
              <a:ea typeface="+mn-ea"/>
              <a:cs typeface="+mn-cs"/>
            </a:endParaRPr>
          </a:p>
        </p:txBody>
      </p:sp>
      <p:sp>
        <p:nvSpPr>
          <p:cNvPr id="2" name="Text Placeholder 1">
            <a:extLst>
              <a:ext uri="{FF2B5EF4-FFF2-40B4-BE49-F238E27FC236}">
                <a16:creationId xmlns:a16="http://schemas.microsoft.com/office/drawing/2014/main" xmlns="" id="{6F17C349-D7F5-29A3-37E2-9ECA6467BEB5}"/>
              </a:ext>
            </a:extLst>
          </p:cNvPr>
          <p:cNvSpPr>
            <a:spLocks noGrp="1"/>
          </p:cNvSpPr>
          <p:nvPr>
            <p:ph type="body" idx="1"/>
          </p:nvPr>
        </p:nvSpPr>
        <p:spPr>
          <a:xfrm>
            <a:off x="1028900" y="2049363"/>
            <a:ext cx="6174005" cy="3409429"/>
          </a:xfrm>
          <a:custGeom>
            <a:avLst/>
            <a:gdLst>
              <a:gd name="connsiteX0" fmla="*/ 0 w 6174005"/>
              <a:gd name="connsiteY0" fmla="*/ 0 h 3409429"/>
              <a:gd name="connsiteX1" fmla="*/ 809481 w 6174005"/>
              <a:gd name="connsiteY1" fmla="*/ 0 h 3409429"/>
              <a:gd name="connsiteX2" fmla="*/ 1618961 w 6174005"/>
              <a:gd name="connsiteY2" fmla="*/ 0 h 3409429"/>
              <a:gd name="connsiteX3" fmla="*/ 2304962 w 6174005"/>
              <a:gd name="connsiteY3" fmla="*/ 0 h 3409429"/>
              <a:gd name="connsiteX4" fmla="*/ 3052702 w 6174005"/>
              <a:gd name="connsiteY4" fmla="*/ 0 h 3409429"/>
              <a:gd name="connsiteX5" fmla="*/ 3676963 w 6174005"/>
              <a:gd name="connsiteY5" fmla="*/ 0 h 3409429"/>
              <a:gd name="connsiteX6" fmla="*/ 4362964 w 6174005"/>
              <a:gd name="connsiteY6" fmla="*/ 0 h 3409429"/>
              <a:gd name="connsiteX7" fmla="*/ 5172444 w 6174005"/>
              <a:gd name="connsiteY7" fmla="*/ 0 h 3409429"/>
              <a:gd name="connsiteX8" fmla="*/ 6174005 w 6174005"/>
              <a:gd name="connsiteY8" fmla="*/ 0 h 3409429"/>
              <a:gd name="connsiteX9" fmla="*/ 6174005 w 6174005"/>
              <a:gd name="connsiteY9" fmla="*/ 715980 h 3409429"/>
              <a:gd name="connsiteX10" fmla="*/ 6174005 w 6174005"/>
              <a:gd name="connsiteY10" fmla="*/ 1329677 h 3409429"/>
              <a:gd name="connsiteX11" fmla="*/ 6174005 w 6174005"/>
              <a:gd name="connsiteY11" fmla="*/ 1977469 h 3409429"/>
              <a:gd name="connsiteX12" fmla="*/ 6174005 w 6174005"/>
              <a:gd name="connsiteY12" fmla="*/ 2659355 h 3409429"/>
              <a:gd name="connsiteX13" fmla="*/ 6174005 w 6174005"/>
              <a:gd name="connsiteY13" fmla="*/ 3409429 h 3409429"/>
              <a:gd name="connsiteX14" fmla="*/ 5364524 w 6174005"/>
              <a:gd name="connsiteY14" fmla="*/ 3409429 h 3409429"/>
              <a:gd name="connsiteX15" fmla="*/ 4678524 w 6174005"/>
              <a:gd name="connsiteY15" fmla="*/ 3409429 h 3409429"/>
              <a:gd name="connsiteX16" fmla="*/ 3992523 w 6174005"/>
              <a:gd name="connsiteY16" fmla="*/ 3409429 h 3409429"/>
              <a:gd name="connsiteX17" fmla="*/ 3306523 w 6174005"/>
              <a:gd name="connsiteY17" fmla="*/ 3409429 h 3409429"/>
              <a:gd name="connsiteX18" fmla="*/ 2620522 w 6174005"/>
              <a:gd name="connsiteY18" fmla="*/ 3409429 h 3409429"/>
              <a:gd name="connsiteX19" fmla="*/ 1996262 w 6174005"/>
              <a:gd name="connsiteY19" fmla="*/ 3409429 h 3409429"/>
              <a:gd name="connsiteX20" fmla="*/ 1248521 w 6174005"/>
              <a:gd name="connsiteY20" fmla="*/ 3409429 h 3409429"/>
              <a:gd name="connsiteX21" fmla="*/ 0 w 6174005"/>
              <a:gd name="connsiteY21" fmla="*/ 3409429 h 3409429"/>
              <a:gd name="connsiteX22" fmla="*/ 0 w 6174005"/>
              <a:gd name="connsiteY22" fmla="*/ 2659355 h 3409429"/>
              <a:gd name="connsiteX23" fmla="*/ 0 w 6174005"/>
              <a:gd name="connsiteY23" fmla="*/ 1943375 h 3409429"/>
              <a:gd name="connsiteX24" fmla="*/ 0 w 6174005"/>
              <a:gd name="connsiteY24" fmla="*/ 1193300 h 3409429"/>
              <a:gd name="connsiteX25" fmla="*/ 0 w 6174005"/>
              <a:gd name="connsiteY25" fmla="*/ 0 h 340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74005" h="3409429" fill="none" extrusionOk="0">
                <a:moveTo>
                  <a:pt x="0" y="0"/>
                </a:moveTo>
                <a:cubicBezTo>
                  <a:pt x="339708" y="13528"/>
                  <a:pt x="496266" y="-39355"/>
                  <a:pt x="809481" y="0"/>
                </a:cubicBezTo>
                <a:cubicBezTo>
                  <a:pt x="1122696" y="39355"/>
                  <a:pt x="1344862" y="6160"/>
                  <a:pt x="1618961" y="0"/>
                </a:cubicBezTo>
                <a:cubicBezTo>
                  <a:pt x="1893060" y="-6160"/>
                  <a:pt x="2037171" y="-25741"/>
                  <a:pt x="2304962" y="0"/>
                </a:cubicBezTo>
                <a:cubicBezTo>
                  <a:pt x="2572753" y="25741"/>
                  <a:pt x="2691471" y="2922"/>
                  <a:pt x="3052702" y="0"/>
                </a:cubicBezTo>
                <a:cubicBezTo>
                  <a:pt x="3413933" y="-2922"/>
                  <a:pt x="3405557" y="-1492"/>
                  <a:pt x="3676963" y="0"/>
                </a:cubicBezTo>
                <a:cubicBezTo>
                  <a:pt x="3948369" y="1492"/>
                  <a:pt x="4162415" y="13257"/>
                  <a:pt x="4362964" y="0"/>
                </a:cubicBezTo>
                <a:cubicBezTo>
                  <a:pt x="4563513" y="-13257"/>
                  <a:pt x="5008365" y="-36784"/>
                  <a:pt x="5172444" y="0"/>
                </a:cubicBezTo>
                <a:cubicBezTo>
                  <a:pt x="5336523" y="36784"/>
                  <a:pt x="5678544" y="30264"/>
                  <a:pt x="6174005" y="0"/>
                </a:cubicBezTo>
                <a:cubicBezTo>
                  <a:pt x="6160616" y="259405"/>
                  <a:pt x="6168758" y="496877"/>
                  <a:pt x="6174005" y="715980"/>
                </a:cubicBezTo>
                <a:cubicBezTo>
                  <a:pt x="6179252" y="935083"/>
                  <a:pt x="6148524" y="1116126"/>
                  <a:pt x="6174005" y="1329677"/>
                </a:cubicBezTo>
                <a:cubicBezTo>
                  <a:pt x="6199486" y="1543228"/>
                  <a:pt x="6178085" y="1685515"/>
                  <a:pt x="6174005" y="1977469"/>
                </a:cubicBezTo>
                <a:cubicBezTo>
                  <a:pt x="6169925" y="2269423"/>
                  <a:pt x="6173487" y="2514837"/>
                  <a:pt x="6174005" y="2659355"/>
                </a:cubicBezTo>
                <a:cubicBezTo>
                  <a:pt x="6174523" y="2803873"/>
                  <a:pt x="6157723" y="3180786"/>
                  <a:pt x="6174005" y="3409429"/>
                </a:cubicBezTo>
                <a:cubicBezTo>
                  <a:pt x="5809598" y="3449195"/>
                  <a:pt x="5540334" y="3380040"/>
                  <a:pt x="5364524" y="3409429"/>
                </a:cubicBezTo>
                <a:cubicBezTo>
                  <a:pt x="5188714" y="3438818"/>
                  <a:pt x="4970627" y="3441141"/>
                  <a:pt x="4678524" y="3409429"/>
                </a:cubicBezTo>
                <a:cubicBezTo>
                  <a:pt x="4386421" y="3377717"/>
                  <a:pt x="4206614" y="3428124"/>
                  <a:pt x="3992523" y="3409429"/>
                </a:cubicBezTo>
                <a:cubicBezTo>
                  <a:pt x="3778432" y="3390734"/>
                  <a:pt x="3498735" y="3436726"/>
                  <a:pt x="3306523" y="3409429"/>
                </a:cubicBezTo>
                <a:cubicBezTo>
                  <a:pt x="3114311" y="3382132"/>
                  <a:pt x="2863151" y="3437479"/>
                  <a:pt x="2620522" y="3409429"/>
                </a:cubicBezTo>
                <a:cubicBezTo>
                  <a:pt x="2377893" y="3381379"/>
                  <a:pt x="2176715" y="3417176"/>
                  <a:pt x="1996262" y="3409429"/>
                </a:cubicBezTo>
                <a:cubicBezTo>
                  <a:pt x="1815809" y="3401682"/>
                  <a:pt x="1491667" y="3400523"/>
                  <a:pt x="1248521" y="3409429"/>
                </a:cubicBezTo>
                <a:cubicBezTo>
                  <a:pt x="1005375" y="3418335"/>
                  <a:pt x="605733" y="3445584"/>
                  <a:pt x="0" y="3409429"/>
                </a:cubicBezTo>
                <a:cubicBezTo>
                  <a:pt x="-19472" y="3042675"/>
                  <a:pt x="25409" y="2916414"/>
                  <a:pt x="0" y="2659355"/>
                </a:cubicBezTo>
                <a:cubicBezTo>
                  <a:pt x="-25409" y="2402296"/>
                  <a:pt x="34250" y="2221170"/>
                  <a:pt x="0" y="1943375"/>
                </a:cubicBezTo>
                <a:cubicBezTo>
                  <a:pt x="-34250" y="1665580"/>
                  <a:pt x="10347" y="1431978"/>
                  <a:pt x="0" y="1193300"/>
                </a:cubicBezTo>
                <a:cubicBezTo>
                  <a:pt x="-10347" y="954623"/>
                  <a:pt x="43816" y="546190"/>
                  <a:pt x="0" y="0"/>
                </a:cubicBezTo>
                <a:close/>
              </a:path>
              <a:path w="6174005" h="3409429" stroke="0" extrusionOk="0">
                <a:moveTo>
                  <a:pt x="0" y="0"/>
                </a:moveTo>
                <a:cubicBezTo>
                  <a:pt x="218801" y="26091"/>
                  <a:pt x="377711" y="-698"/>
                  <a:pt x="624261" y="0"/>
                </a:cubicBezTo>
                <a:cubicBezTo>
                  <a:pt x="870811" y="698"/>
                  <a:pt x="981519" y="13670"/>
                  <a:pt x="1125041" y="0"/>
                </a:cubicBezTo>
                <a:cubicBezTo>
                  <a:pt x="1268563" y="-13670"/>
                  <a:pt x="1591256" y="37581"/>
                  <a:pt x="1934522" y="0"/>
                </a:cubicBezTo>
                <a:cubicBezTo>
                  <a:pt x="2277788" y="-37581"/>
                  <a:pt x="2248839" y="-16246"/>
                  <a:pt x="2558782" y="0"/>
                </a:cubicBezTo>
                <a:cubicBezTo>
                  <a:pt x="2868725" y="16246"/>
                  <a:pt x="3014410" y="10557"/>
                  <a:pt x="3183043" y="0"/>
                </a:cubicBezTo>
                <a:cubicBezTo>
                  <a:pt x="3351676" y="-10557"/>
                  <a:pt x="3721986" y="30297"/>
                  <a:pt x="3992523" y="0"/>
                </a:cubicBezTo>
                <a:cubicBezTo>
                  <a:pt x="4263060" y="-30297"/>
                  <a:pt x="4328650" y="-12206"/>
                  <a:pt x="4555044" y="0"/>
                </a:cubicBezTo>
                <a:cubicBezTo>
                  <a:pt x="4781438" y="12206"/>
                  <a:pt x="5091358" y="1677"/>
                  <a:pt x="5364524" y="0"/>
                </a:cubicBezTo>
                <a:cubicBezTo>
                  <a:pt x="5637690" y="-1677"/>
                  <a:pt x="5821819" y="35562"/>
                  <a:pt x="6174005" y="0"/>
                </a:cubicBezTo>
                <a:cubicBezTo>
                  <a:pt x="6187038" y="247677"/>
                  <a:pt x="6163915" y="390577"/>
                  <a:pt x="6174005" y="681886"/>
                </a:cubicBezTo>
                <a:cubicBezTo>
                  <a:pt x="6184095" y="973195"/>
                  <a:pt x="6140377" y="1081905"/>
                  <a:pt x="6174005" y="1363772"/>
                </a:cubicBezTo>
                <a:cubicBezTo>
                  <a:pt x="6207633" y="1645639"/>
                  <a:pt x="6171636" y="1815046"/>
                  <a:pt x="6174005" y="2079752"/>
                </a:cubicBezTo>
                <a:cubicBezTo>
                  <a:pt x="6176374" y="2344458"/>
                  <a:pt x="6181089" y="2434852"/>
                  <a:pt x="6174005" y="2659355"/>
                </a:cubicBezTo>
                <a:cubicBezTo>
                  <a:pt x="6166921" y="2883858"/>
                  <a:pt x="6145995" y="3206551"/>
                  <a:pt x="6174005" y="3409429"/>
                </a:cubicBezTo>
                <a:cubicBezTo>
                  <a:pt x="5994946" y="3391970"/>
                  <a:pt x="5749999" y="3421541"/>
                  <a:pt x="5488004" y="3409429"/>
                </a:cubicBezTo>
                <a:cubicBezTo>
                  <a:pt x="5226009" y="3397317"/>
                  <a:pt x="4974446" y="3428326"/>
                  <a:pt x="4802004" y="3409429"/>
                </a:cubicBezTo>
                <a:cubicBezTo>
                  <a:pt x="4629562" y="3390532"/>
                  <a:pt x="4187143" y="3375572"/>
                  <a:pt x="3992523" y="3409429"/>
                </a:cubicBezTo>
                <a:cubicBezTo>
                  <a:pt x="3797903" y="3443286"/>
                  <a:pt x="3471882" y="3428559"/>
                  <a:pt x="3306523" y="3409429"/>
                </a:cubicBezTo>
                <a:cubicBezTo>
                  <a:pt x="3141164" y="3390299"/>
                  <a:pt x="2921404" y="3392645"/>
                  <a:pt x="2805742" y="3409429"/>
                </a:cubicBezTo>
                <a:cubicBezTo>
                  <a:pt x="2690080" y="3426213"/>
                  <a:pt x="2398914" y="3403196"/>
                  <a:pt x="2243222" y="3409429"/>
                </a:cubicBezTo>
                <a:cubicBezTo>
                  <a:pt x="2087530" y="3415662"/>
                  <a:pt x="1650923" y="3447215"/>
                  <a:pt x="1433741" y="3409429"/>
                </a:cubicBezTo>
                <a:cubicBezTo>
                  <a:pt x="1216559" y="3371643"/>
                  <a:pt x="948213" y="3415262"/>
                  <a:pt x="747741" y="3409429"/>
                </a:cubicBezTo>
                <a:cubicBezTo>
                  <a:pt x="547269" y="3403596"/>
                  <a:pt x="194263" y="3420855"/>
                  <a:pt x="0" y="3409429"/>
                </a:cubicBezTo>
                <a:cubicBezTo>
                  <a:pt x="-3341" y="3241611"/>
                  <a:pt x="3753" y="3018261"/>
                  <a:pt x="0" y="2727543"/>
                </a:cubicBezTo>
                <a:cubicBezTo>
                  <a:pt x="-3753" y="2436825"/>
                  <a:pt x="-102" y="2343603"/>
                  <a:pt x="0" y="2147940"/>
                </a:cubicBezTo>
                <a:cubicBezTo>
                  <a:pt x="102" y="1952277"/>
                  <a:pt x="3921" y="1830083"/>
                  <a:pt x="0" y="1568337"/>
                </a:cubicBezTo>
                <a:cubicBezTo>
                  <a:pt x="-3921" y="1306591"/>
                  <a:pt x="5113" y="1119540"/>
                  <a:pt x="0" y="852357"/>
                </a:cubicBezTo>
                <a:cubicBezTo>
                  <a:pt x="-5113" y="585174"/>
                  <a:pt x="-11773" y="202912"/>
                  <a:pt x="0" y="0"/>
                </a:cubicBezTo>
                <a:close/>
              </a:path>
            </a:pathLst>
          </a:custGeom>
          <a:solidFill>
            <a:schemeClr val="bg1"/>
          </a:solidFill>
          <a:ln w="53975" cmpd="sng">
            <a:solidFill>
              <a:schemeClr val="tx1"/>
            </a:solidFill>
            <a:extLst>
              <a:ext uri="{C807C97D-BFC1-408E-A445-0C87EB9F89A2}">
                <ask:lineSketchStyleProps xmlns:ask="http://schemas.microsoft.com/office/drawing/2018/sketchyshapes" xmlns="" sd="1219033472">
                  <ask:type>
                    <ask:lineSketchFreehand/>
                  </ask:type>
                </ask:lineSketchStyleProps>
              </a:ext>
            </a:extLst>
          </a:ln>
        </p:spPr>
        <p:txBody>
          <a:bodyPr/>
          <a:lstStyle/>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Char char="v"/>
              <a:tabLst/>
              <a:defRPr/>
            </a:pPr>
            <a:r>
              <a:rPr lang="en-US" altLang="en-US" sz="2800" kern="0" dirty="0">
                <a:solidFill>
                  <a:srgbClr val="000000"/>
                </a:solidFill>
                <a:latin typeface="Times New Roman"/>
              </a:rPr>
              <a:t>Positive performance indicators</a:t>
            </a:r>
            <a:endParaRPr kumimoji="0" lang="en-US" altLang="en-US" sz="2800" b="0" i="0" u="none" strike="noStrike" kern="0" cap="none" spc="0" normalizeH="0" baseline="0" noProof="0" dirty="0">
              <a:ln>
                <a:noFill/>
              </a:ln>
              <a:solidFill>
                <a:srgbClr val="000000"/>
              </a:solidFill>
              <a:effectLst/>
              <a:uLnTx/>
              <a:uFillTx/>
              <a:latin typeface="Times New Roman"/>
              <a:ea typeface="+mn-ea"/>
              <a:cs typeface="+mn-cs"/>
            </a:endParaRPr>
          </a:p>
          <a:p>
            <a:pPr marL="908050" marR="0" lvl="1" indent="-436563" algn="l" defTabSz="914400" rtl="0" eaLnBrk="0" fontAlgn="base" latinLnBrk="0" hangingPunct="0">
              <a:lnSpc>
                <a:spcPct val="100000"/>
              </a:lnSpc>
              <a:spcBef>
                <a:spcPct val="20000"/>
              </a:spcBef>
              <a:spcAft>
                <a:spcPct val="0"/>
              </a:spcAft>
              <a:buClr>
                <a:srgbClr val="960000"/>
              </a:buClr>
              <a:buSzPct val="75000"/>
              <a:buFont typeface="Wingdings" panose="05000000000000000000" pitchFamily="2" charset="2"/>
              <a:buChar char="q"/>
              <a:tabLst/>
              <a:defRPr/>
            </a:pPr>
            <a:r>
              <a:rPr kumimoji="0" lang="en-US" altLang="en-US" sz="2400" b="0" i="0" u="none" strike="noStrike" kern="0" cap="none" spc="0" normalizeH="0" baseline="0" noProof="0" dirty="0">
                <a:ln>
                  <a:noFill/>
                </a:ln>
                <a:solidFill>
                  <a:srgbClr val="000000"/>
                </a:solidFill>
                <a:effectLst/>
                <a:uLnTx/>
                <a:uFillTx/>
                <a:latin typeface="Times New Roman"/>
              </a:rPr>
              <a:t>GF available fund balance %</a:t>
            </a:r>
          </a:p>
          <a:p>
            <a:pPr marL="908050" marR="0" lvl="1" indent="-436563" algn="l" defTabSz="914400" rtl="0" eaLnBrk="0" fontAlgn="base" latinLnBrk="0" hangingPunct="0">
              <a:lnSpc>
                <a:spcPct val="100000"/>
              </a:lnSpc>
              <a:spcBef>
                <a:spcPct val="20000"/>
              </a:spcBef>
              <a:spcAft>
                <a:spcPct val="0"/>
              </a:spcAft>
              <a:buClr>
                <a:srgbClr val="960000"/>
              </a:buClr>
              <a:buSzPct val="75000"/>
              <a:buFont typeface="Wingdings" panose="05000000000000000000" pitchFamily="2" charset="2"/>
              <a:buChar char="q"/>
              <a:tabLst/>
              <a:defRPr/>
            </a:pPr>
            <a:r>
              <a:rPr kumimoji="0" lang="en-US" altLang="en-US" sz="2400" b="0" i="0" u="none" strike="noStrike" kern="0" cap="none" spc="0" normalizeH="0" baseline="0" noProof="0" dirty="0">
                <a:ln>
                  <a:noFill/>
                </a:ln>
                <a:solidFill>
                  <a:srgbClr val="000000"/>
                </a:solidFill>
                <a:effectLst/>
                <a:uLnTx/>
                <a:uFillTx/>
                <a:latin typeface="Times New Roman"/>
              </a:rPr>
              <a:t>W&amp;S fund quick ratio</a:t>
            </a:r>
          </a:p>
          <a:p>
            <a:pPr marL="908050" marR="0" lvl="1" indent="-436563" algn="l" defTabSz="914400" rtl="0" eaLnBrk="0" fontAlgn="base" latinLnBrk="0" hangingPunct="0">
              <a:lnSpc>
                <a:spcPct val="100000"/>
              </a:lnSpc>
              <a:spcBef>
                <a:spcPct val="20000"/>
              </a:spcBef>
              <a:spcAft>
                <a:spcPct val="0"/>
              </a:spcAft>
              <a:buClr>
                <a:srgbClr val="960000"/>
              </a:buClr>
              <a:buSzPct val="75000"/>
              <a:buFont typeface="Wingdings" panose="05000000000000000000" pitchFamily="2" charset="2"/>
              <a:buChar char="q"/>
              <a:tabLst/>
              <a:defRPr/>
            </a:pPr>
            <a:r>
              <a:rPr kumimoji="0" lang="en-US" altLang="en-US" sz="2400" b="0" i="0" u="none" strike="noStrike" kern="0" cap="none" spc="0" normalizeH="0" baseline="0" noProof="0" dirty="0">
                <a:ln>
                  <a:noFill/>
                </a:ln>
                <a:solidFill>
                  <a:srgbClr val="000000"/>
                </a:solidFill>
                <a:effectLst/>
                <a:uLnTx/>
                <a:uFillTx/>
                <a:latin typeface="Times New Roman"/>
              </a:rPr>
              <a:t>Stable property tax valuation &amp; collection %</a:t>
            </a:r>
          </a:p>
          <a:p>
            <a:pPr marL="908050" marR="0" lvl="1" indent="-436563" algn="l" defTabSz="914400" rtl="0" eaLnBrk="0" fontAlgn="base" latinLnBrk="0" hangingPunct="0">
              <a:lnSpc>
                <a:spcPct val="100000"/>
              </a:lnSpc>
              <a:spcBef>
                <a:spcPct val="20000"/>
              </a:spcBef>
              <a:spcAft>
                <a:spcPct val="0"/>
              </a:spcAft>
              <a:buClr>
                <a:srgbClr val="960000"/>
              </a:buClr>
              <a:buSzPct val="75000"/>
              <a:buFont typeface="Wingdings" panose="05000000000000000000" pitchFamily="2" charset="2"/>
              <a:buChar char="q"/>
              <a:tabLst/>
              <a:defRPr/>
            </a:pPr>
            <a:r>
              <a:rPr kumimoji="0" lang="en-US" altLang="en-US" sz="2400" b="0" i="0" u="none" strike="noStrike" kern="0" cap="none" spc="0" normalizeH="0" baseline="0" noProof="0" dirty="0">
                <a:ln>
                  <a:noFill/>
                </a:ln>
                <a:solidFill>
                  <a:srgbClr val="000000"/>
                </a:solidFill>
                <a:effectLst/>
                <a:uLnTx/>
                <a:uFillTx/>
                <a:latin typeface="Times New Roman"/>
              </a:rPr>
              <a:t>W&amp;S operating net income and cash to expense ratio</a:t>
            </a:r>
          </a:p>
        </p:txBody>
      </p:sp>
      <p:sp>
        <p:nvSpPr>
          <p:cNvPr id="19" name="Title 18">
            <a:extLst>
              <a:ext uri="{FF2B5EF4-FFF2-40B4-BE49-F238E27FC236}">
                <a16:creationId xmlns:a16="http://schemas.microsoft.com/office/drawing/2014/main" xmlns="" id="{EAD4EA00-81E3-562C-B866-2C7D803F9D99}"/>
              </a:ext>
            </a:extLst>
          </p:cNvPr>
          <p:cNvSpPr>
            <a:spLocks noGrp="1"/>
          </p:cNvSpPr>
          <p:nvPr>
            <p:ph type="title"/>
          </p:nvPr>
        </p:nvSpPr>
        <p:spPr>
          <a:xfrm>
            <a:off x="497920" y="421697"/>
            <a:ext cx="11262079" cy="1265702"/>
          </a:xfrm>
          <a:solidFill>
            <a:schemeClr val="tx1"/>
          </a:solidFill>
          <a:ln>
            <a:solidFill>
              <a:schemeClr val="bg1"/>
            </a:solidFill>
          </a:ln>
        </p:spPr>
        <p:txBody>
          <a:bodyPr/>
          <a:lstStyle/>
          <a:p>
            <a:pPr algn="ctr"/>
            <a:r>
              <a:rPr lang="en-US" sz="3600" cap="small" dirty="0">
                <a:solidFill>
                  <a:schemeClr val="bg1"/>
                </a:solidFill>
                <a:latin typeface="Verdana" panose="020B0604030504040204" pitchFamily="34" charset="0"/>
                <a:ea typeface="Verdana" panose="020B0604030504040204" pitchFamily="34" charset="0"/>
                <a:cs typeface="Verdana" panose="020B0604030504040204" pitchFamily="34" charset="0"/>
              </a:rPr>
              <a:t>Key Performance Indicators</a:t>
            </a:r>
          </a:p>
        </p:txBody>
      </p:sp>
      <p:pic>
        <p:nvPicPr>
          <p:cNvPr id="10" name="Picture 9">
            <a:extLst>
              <a:ext uri="{FF2B5EF4-FFF2-40B4-BE49-F238E27FC236}">
                <a16:creationId xmlns:a16="http://schemas.microsoft.com/office/drawing/2014/main" xmlns="" id="{03DF74C9-F251-B0C4-A37B-D6FFCC71A46A}"/>
              </a:ext>
            </a:extLst>
          </p:cNvPr>
          <p:cNvPicPr>
            <a:picLocks noChangeAspect="1"/>
          </p:cNvPicPr>
          <p:nvPr/>
        </p:nvPicPr>
        <p:blipFill>
          <a:blip r:embed="rId3">
            <a:clrChange>
              <a:clrFrom>
                <a:srgbClr val="FFFFFF"/>
              </a:clrFrom>
              <a:clrTo>
                <a:srgbClr val="FFFFFF">
                  <a:alpha val="0"/>
                </a:srgbClr>
              </a:clrTo>
            </a:clrChange>
          </a:blip>
          <a:srcRect/>
          <a:stretch/>
        </p:blipFill>
        <p:spPr>
          <a:xfrm>
            <a:off x="8102104" y="2049363"/>
            <a:ext cx="3060996" cy="2955774"/>
          </a:xfrm>
          <a:prstGeom prst="rect">
            <a:avLst/>
          </a:prstGeom>
          <a:effectLst>
            <a:reflection blurRad="6350" stA="52000" endPos="35000" dir="5400000" sy="-100000" algn="bl" rotWithShape="0"/>
          </a:effectLst>
        </p:spPr>
      </p:pic>
    </p:spTree>
    <p:extLst>
      <p:ext uri="{BB962C8B-B14F-4D97-AF65-F5344CB8AC3E}">
        <p14:creationId xmlns:p14="http://schemas.microsoft.com/office/powerpoint/2010/main" val="159621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60000"/>
            </a:gs>
            <a:gs pos="46000">
              <a:srgbClr val="8A0000"/>
            </a:gs>
            <a:gs pos="100000">
              <a:schemeClr val="accent5">
                <a:lumMod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9" name="Picture Placeholder 8" descr="Handing touching mobile phone">
            <a:extLst>
              <a:ext uri="{FF2B5EF4-FFF2-40B4-BE49-F238E27FC236}">
                <a16:creationId xmlns:a16="http://schemas.microsoft.com/office/drawing/2014/main" xmlns="" id="{A9A75888-22E3-1D43-9112-DA02186070B5}"/>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38100" y="38101"/>
            <a:ext cx="6096000" cy="628871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20" name="Rectangle 19">
            <a:extLst>
              <a:ext uri="{FF2B5EF4-FFF2-40B4-BE49-F238E27FC236}">
                <a16:creationId xmlns:a16="http://schemas.microsoft.com/office/drawing/2014/main" xmlns="" id="{EFA08948-2B6F-46B1-9D2D-8D7B2B3FBD56}"/>
              </a:ext>
              <a:ext uri="{C183D7F6-B498-43B3-948B-1728B52AA6E4}">
                <adec:decorative xmlns:adec="http://schemas.microsoft.com/office/drawing/2017/decorative" xmlns="" val="1"/>
              </a:ext>
            </a:extLst>
          </p:cNvPr>
          <p:cNvSpPr/>
          <p:nvPr/>
        </p:nvSpPr>
        <p:spPr>
          <a:xfrm>
            <a:off x="2964277" y="425899"/>
            <a:ext cx="2411412" cy="11482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xmlns="" id="{3560F281-4FF6-4617-A809-AC9C15ECF18A}"/>
              </a:ext>
            </a:extLst>
          </p:cNvPr>
          <p:cNvSpPr>
            <a:spLocks noGrp="1"/>
          </p:cNvSpPr>
          <p:nvPr>
            <p:ph type="title"/>
          </p:nvPr>
        </p:nvSpPr>
        <p:spPr>
          <a:xfrm>
            <a:off x="719231" y="540715"/>
            <a:ext cx="4648200" cy="892665"/>
          </a:xfrm>
          <a:ln w="12700">
            <a:solidFill>
              <a:schemeClr val="tx1"/>
            </a:solidFill>
          </a:ln>
        </p:spPr>
        <p:txBody>
          <a:bodyPr/>
          <a:lstStyle/>
          <a:p>
            <a:pPr algn="ctr"/>
            <a:r>
              <a:rPr lang="en-US" sz="4000" dirty="0">
                <a:solidFill>
                  <a:schemeClr val="tx1"/>
                </a:solidFill>
                <a:latin typeface="Verdana" panose="020B0604030504040204" pitchFamily="34" charset="0"/>
                <a:ea typeface="Verdana" panose="020B0604030504040204" pitchFamily="34" charset="0"/>
                <a:cs typeface="Verdana" panose="020B0604030504040204" pitchFamily="34" charset="0"/>
              </a:rPr>
              <a:t>Audit Highlights</a:t>
            </a:r>
          </a:p>
        </p:txBody>
      </p:sp>
      <p:sp>
        <p:nvSpPr>
          <p:cNvPr id="6" name="Slide Number Placeholder 5">
            <a:extLst>
              <a:ext uri="{FF2B5EF4-FFF2-40B4-BE49-F238E27FC236}">
                <a16:creationId xmlns:a16="http://schemas.microsoft.com/office/drawing/2014/main" xmlns=""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2</a:t>
            </a:fld>
            <a:endParaRPr lang="en-US" dirty="0"/>
          </a:p>
        </p:txBody>
      </p:sp>
      <p:sp>
        <p:nvSpPr>
          <p:cNvPr id="14" name="Content Placeholder 13">
            <a:extLst>
              <a:ext uri="{FF2B5EF4-FFF2-40B4-BE49-F238E27FC236}">
                <a16:creationId xmlns:a16="http://schemas.microsoft.com/office/drawing/2014/main" xmlns="" id="{D7431C09-1BCB-CCD1-657F-716693283689}"/>
              </a:ext>
            </a:extLst>
          </p:cNvPr>
          <p:cNvSpPr>
            <a:spLocks noGrp="1"/>
          </p:cNvSpPr>
          <p:nvPr>
            <p:ph sz="half" idx="1"/>
          </p:nvPr>
        </p:nvSpPr>
        <p:spPr>
          <a:xfrm>
            <a:off x="6715124" y="742949"/>
            <a:ext cx="4872039" cy="4743451"/>
          </a:xfrm>
          <a:custGeom>
            <a:avLst/>
            <a:gdLst>
              <a:gd name="connsiteX0" fmla="*/ 0 w 4872039"/>
              <a:gd name="connsiteY0" fmla="*/ 0 h 4743451"/>
              <a:gd name="connsiteX1" fmla="*/ 4872039 w 4872039"/>
              <a:gd name="connsiteY1" fmla="*/ 0 h 4743451"/>
              <a:gd name="connsiteX2" fmla="*/ 4872039 w 4872039"/>
              <a:gd name="connsiteY2" fmla="*/ 4743451 h 4743451"/>
              <a:gd name="connsiteX3" fmla="*/ 0 w 4872039"/>
              <a:gd name="connsiteY3" fmla="*/ 4743451 h 4743451"/>
              <a:gd name="connsiteX4" fmla="*/ 0 w 4872039"/>
              <a:gd name="connsiteY4" fmla="*/ 0 h 4743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2039" h="4743451" extrusionOk="0">
                <a:moveTo>
                  <a:pt x="0" y="0"/>
                </a:moveTo>
                <a:cubicBezTo>
                  <a:pt x="1923308" y="118645"/>
                  <a:pt x="4102224" y="116012"/>
                  <a:pt x="4872039" y="0"/>
                </a:cubicBezTo>
                <a:cubicBezTo>
                  <a:pt x="4739157" y="1526985"/>
                  <a:pt x="4956990" y="4250228"/>
                  <a:pt x="4872039" y="4743451"/>
                </a:cubicBezTo>
                <a:cubicBezTo>
                  <a:pt x="4166914" y="4878051"/>
                  <a:pt x="2314116" y="4586255"/>
                  <a:pt x="0" y="4743451"/>
                </a:cubicBezTo>
                <a:cubicBezTo>
                  <a:pt x="-20187" y="3006443"/>
                  <a:pt x="-152480" y="2063784"/>
                  <a:pt x="0" y="0"/>
                </a:cubicBezTo>
                <a:close/>
              </a:path>
            </a:pathLst>
          </a:custGeom>
          <a:noFill/>
          <a:ln w="60325" cap="flat">
            <a:solidFill>
              <a:schemeClr val="bg1">
                <a:lumMod val="95000"/>
              </a:schemeClr>
            </a:solidFill>
            <a:prstDash val="solid"/>
            <a:extLst>
              <a:ext uri="{C807C97D-BFC1-408E-A445-0C87EB9F89A2}">
                <ask:lineSketchStyleProps xmlns:ask="http://schemas.microsoft.com/office/drawing/2018/sketchyshapes" xmlns="" sd="1219033472">
                  <ask:type>
                    <ask:lineSketchCurved/>
                  </ask:type>
                </ask:lineSketchStyleProps>
              </a:ext>
            </a:extLst>
          </a:ln>
        </p:spPr>
        <p:txBody>
          <a:bodyPr/>
          <a:lstStyle/>
          <a:p>
            <a:pPr marL="461963" indent="-346075" eaLnBrk="1" hangingPunct="1">
              <a:buFont typeface="Wingdings" panose="05000000000000000000" pitchFamily="2" charset="2"/>
              <a:buChar char="q"/>
            </a:pPr>
            <a:r>
              <a:rPr lang="en-US" altLang="en-US" sz="2000" b="1" cap="small" dirty="0">
                <a:solidFill>
                  <a:schemeClr val="bg1"/>
                </a:solidFill>
                <a:latin typeface="Verdana" panose="020B0604030504040204" pitchFamily="34" charset="0"/>
                <a:ea typeface="Verdana" panose="020B0604030504040204" pitchFamily="34" charset="0"/>
                <a:cs typeface="Verdana" panose="020B0604030504040204" pitchFamily="34" charset="0"/>
              </a:rPr>
              <a:t>Unmodified opinion</a:t>
            </a:r>
          </a:p>
          <a:p>
            <a:pPr marL="0" indent="0" eaLnBrk="1" hangingPunct="1">
              <a:buNone/>
            </a:pPr>
            <a:endParaRPr lang="en-US" alt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61963" indent="-346075" eaLnBrk="1" hangingPunct="1">
              <a:buFont typeface="Wingdings" panose="05000000000000000000" pitchFamily="2" charset="2"/>
              <a:buChar char="q"/>
            </a:pPr>
            <a:r>
              <a:rPr lang="en-US" altLang="en-US" sz="2000" b="1" cap="small" dirty="0">
                <a:solidFill>
                  <a:schemeClr val="bg1"/>
                </a:solidFill>
                <a:latin typeface="Verdana" panose="020B0604030504040204" pitchFamily="34" charset="0"/>
                <a:ea typeface="Verdana" panose="020B0604030504040204" pitchFamily="34" charset="0"/>
                <a:cs typeface="Verdana" panose="020B0604030504040204" pitchFamily="34" charset="0"/>
              </a:rPr>
              <a:t>Single Audit Reporting</a:t>
            </a:r>
          </a:p>
          <a:p>
            <a:pPr marL="738188" lvl="1" indent="-346075">
              <a:buFont typeface="Wingdings" panose="05000000000000000000" pitchFamily="2" charset="2"/>
              <a:buChar char="q"/>
            </a:pPr>
            <a:r>
              <a:rPr lang="en-US" altLang="en-US" sz="1800" b="1" cap="small" dirty="0">
                <a:solidFill>
                  <a:schemeClr val="bg1"/>
                </a:solidFill>
                <a:latin typeface="Verdana" panose="020B0604030504040204" pitchFamily="34" charset="0"/>
                <a:ea typeface="Verdana" panose="020B0604030504040204" pitchFamily="34" charset="0"/>
                <a:cs typeface="Verdana" panose="020B0604030504040204" pitchFamily="34" charset="0"/>
              </a:rPr>
              <a:t>2022 tested 2 Programs</a:t>
            </a:r>
          </a:p>
          <a:p>
            <a:pPr marL="738188" lvl="1" indent="-346075">
              <a:buFont typeface="Wingdings" panose="05000000000000000000" pitchFamily="2" charset="2"/>
              <a:buChar char="q"/>
            </a:pPr>
            <a:endParaRPr lang="en-US" altLang="en-US" sz="1800" b="1" cap="small"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61963" indent="-346075">
              <a:buFont typeface="Wingdings" panose="05000000000000000000" pitchFamily="2" charset="2"/>
              <a:buChar char="q"/>
            </a:pPr>
            <a:r>
              <a:rPr lang="en-US" altLang="en-US" sz="2000" b="1" cap="small" dirty="0">
                <a:solidFill>
                  <a:schemeClr val="bg1"/>
                </a:solidFill>
                <a:latin typeface="Verdana" panose="020B0604030504040204" pitchFamily="34" charset="0"/>
                <a:ea typeface="Verdana" panose="020B0604030504040204" pitchFamily="34" charset="0"/>
                <a:cs typeface="Verdana" panose="020B0604030504040204" pitchFamily="34" charset="0"/>
              </a:rPr>
              <a:t>GASB 87 Implemented (Leases)</a:t>
            </a:r>
          </a:p>
          <a:p>
            <a:pPr marL="461963" indent="-346075">
              <a:buFont typeface="Wingdings" panose="05000000000000000000" pitchFamily="2" charset="2"/>
              <a:buChar char="q"/>
            </a:pPr>
            <a:endParaRPr lang="en-US" altLang="en-US" sz="2000" b="1" cap="small"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61963" indent="-346075">
              <a:buFont typeface="Wingdings" panose="05000000000000000000" pitchFamily="2" charset="2"/>
              <a:buChar char="q"/>
            </a:pPr>
            <a:r>
              <a:rPr lang="en-US" altLang="en-US" sz="2000" b="1" cap="small" dirty="0">
                <a:solidFill>
                  <a:schemeClr val="bg1"/>
                </a:solidFill>
                <a:latin typeface="Verdana" panose="020B0604030504040204" pitchFamily="34" charset="0"/>
                <a:ea typeface="Verdana" panose="020B0604030504040204" pitchFamily="34" charset="0"/>
                <a:cs typeface="Verdana" panose="020B0604030504040204" pitchFamily="34" charset="0"/>
              </a:rPr>
              <a:t>Performance Indicators &amp; Findings</a:t>
            </a:r>
          </a:p>
          <a:p>
            <a:pPr marL="738188" lvl="1" indent="-346075">
              <a:buFont typeface="Wingdings" panose="05000000000000000000" pitchFamily="2" charset="2"/>
              <a:buChar char="q"/>
            </a:pPr>
            <a:r>
              <a:rPr lang="en-US" altLang="en-US" sz="1800" b="1" cap="small" dirty="0">
                <a:solidFill>
                  <a:schemeClr val="bg1"/>
                </a:solidFill>
                <a:latin typeface="Verdana" panose="020B0604030504040204" pitchFamily="34" charset="0"/>
                <a:ea typeface="Verdana" panose="020B0604030504040204" pitchFamily="34" charset="0"/>
                <a:cs typeface="Verdana" panose="020B0604030504040204" pitchFamily="34" charset="0"/>
              </a:rPr>
              <a:t>Self Reporting</a:t>
            </a:r>
          </a:p>
          <a:p>
            <a:pPr eaLnBrk="1" hangingPunct="1">
              <a:buFont typeface="Wingdings" panose="05000000000000000000" pitchFamily="2" charset="2"/>
              <a:buChar char="q"/>
            </a:pPr>
            <a:endParaRPr lang="en-US" alt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1329746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descr="hand clapping">
            <a:extLst>
              <a:ext uri="{FF2B5EF4-FFF2-40B4-BE49-F238E27FC236}">
                <a16:creationId xmlns:a16="http://schemas.microsoft.com/office/drawing/2014/main" xmlns="" id="{AAB6EE12-FEF8-FB41-A909-0DA61D7725C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4" name="Title 13">
            <a:extLst>
              <a:ext uri="{FF2B5EF4-FFF2-40B4-BE49-F238E27FC236}">
                <a16:creationId xmlns:a16="http://schemas.microsoft.com/office/drawing/2014/main" xmlns="" id="{6C38D7A9-9299-4108-BB08-026F4B9CAE7B}"/>
              </a:ext>
            </a:extLst>
          </p:cNvPr>
          <p:cNvSpPr>
            <a:spLocks noGrp="1"/>
          </p:cNvSpPr>
          <p:nvPr>
            <p:ph type="ctrTitle"/>
          </p:nvPr>
        </p:nvSpPr>
        <p:spPr/>
        <p:txBody>
          <a:bodyPr/>
          <a:lstStyle/>
          <a:p>
            <a:r>
              <a:rPr lang="en-US" sz="4400" dirty="0">
                <a:latin typeface="Verdana" panose="020B0604030504040204" pitchFamily="34" charset="0"/>
                <a:ea typeface="Verdana" panose="020B0604030504040204" pitchFamily="34" charset="0"/>
                <a:cs typeface="Verdana" panose="020B0604030504040204" pitchFamily="34" charset="0"/>
              </a:rPr>
              <a:t>Questions?</a:t>
            </a:r>
          </a:p>
        </p:txBody>
      </p:sp>
      <p:sp>
        <p:nvSpPr>
          <p:cNvPr id="4" name="Text Placeholder 3">
            <a:extLst>
              <a:ext uri="{FF2B5EF4-FFF2-40B4-BE49-F238E27FC236}">
                <a16:creationId xmlns:a16="http://schemas.microsoft.com/office/drawing/2014/main" xmlns="" id="{60828E04-9C2A-4859-8050-C2DF67A249CB}"/>
              </a:ext>
            </a:extLst>
          </p:cNvPr>
          <p:cNvSpPr>
            <a:spLocks noGrp="1"/>
          </p:cNvSpPr>
          <p:nvPr>
            <p:ph type="body" sz="quarter" idx="15"/>
          </p:nvPr>
        </p:nvSpPr>
        <p:spPr>
          <a:solidFill>
            <a:schemeClr val="tx1">
              <a:lumMod val="75000"/>
              <a:lumOff val="25000"/>
            </a:schemeClr>
          </a:solidFill>
        </p:spPr>
        <p:txBody>
          <a:bodyPr/>
          <a:lstStyle/>
          <a:p>
            <a:r>
              <a:rPr lang="en-US" dirty="0"/>
              <a:t>Jill Vang</a:t>
            </a:r>
          </a:p>
        </p:txBody>
      </p:sp>
      <p:pic>
        <p:nvPicPr>
          <p:cNvPr id="8" name="Graphic 7" descr="User" title="Icon - Presenter Name">
            <a:extLst>
              <a:ext uri="{FF2B5EF4-FFF2-40B4-BE49-F238E27FC236}">
                <a16:creationId xmlns:a16="http://schemas.microsoft.com/office/drawing/2014/main" xmlns="" id="{111541C4-DB03-4E53-994D-499C7D73C4D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1485495" y="4006655"/>
            <a:ext cx="218900" cy="218900"/>
          </a:xfrm>
          <a:prstGeom prst="rect">
            <a:avLst/>
          </a:prstGeom>
        </p:spPr>
      </p:pic>
      <p:sp>
        <p:nvSpPr>
          <p:cNvPr id="5" name="Text Placeholder 4">
            <a:extLst>
              <a:ext uri="{FF2B5EF4-FFF2-40B4-BE49-F238E27FC236}">
                <a16:creationId xmlns:a16="http://schemas.microsoft.com/office/drawing/2014/main" xmlns="" id="{11265965-2271-4C1C-BD0A-6F85F80FF9A6}"/>
              </a:ext>
            </a:extLst>
          </p:cNvPr>
          <p:cNvSpPr>
            <a:spLocks noGrp="1"/>
          </p:cNvSpPr>
          <p:nvPr>
            <p:ph type="body" sz="quarter" idx="16"/>
          </p:nvPr>
        </p:nvSpPr>
        <p:spPr>
          <a:solidFill>
            <a:schemeClr val="tx1">
              <a:lumMod val="75000"/>
              <a:lumOff val="25000"/>
            </a:schemeClr>
          </a:solidFill>
        </p:spPr>
        <p:txBody>
          <a:bodyPr/>
          <a:lstStyle/>
          <a:p>
            <a:r>
              <a:rPr lang="en-US" dirty="0"/>
              <a:t>(828) 327-2727</a:t>
            </a:r>
          </a:p>
        </p:txBody>
      </p:sp>
      <p:pic>
        <p:nvPicPr>
          <p:cNvPr id="10" name="Graphic 9" descr="Smart Phone" title="Icon - Presenter Phone Number">
            <a:extLst>
              <a:ext uri="{FF2B5EF4-FFF2-40B4-BE49-F238E27FC236}">
                <a16:creationId xmlns:a16="http://schemas.microsoft.com/office/drawing/2014/main" xmlns="" id="{A29DE31C-E099-4579-BB03-675E0A40C5F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11485495" y="4355103"/>
            <a:ext cx="218900" cy="218900"/>
          </a:xfrm>
          <a:prstGeom prst="rect">
            <a:avLst/>
          </a:prstGeom>
        </p:spPr>
      </p:pic>
      <p:sp>
        <p:nvSpPr>
          <p:cNvPr id="6" name="Text Placeholder 5">
            <a:extLst>
              <a:ext uri="{FF2B5EF4-FFF2-40B4-BE49-F238E27FC236}">
                <a16:creationId xmlns:a16="http://schemas.microsoft.com/office/drawing/2014/main" xmlns="" id="{50A3BCC3-A277-4C0B-9EBA-EB53990D8EBD}"/>
              </a:ext>
            </a:extLst>
          </p:cNvPr>
          <p:cNvSpPr>
            <a:spLocks noGrp="1"/>
          </p:cNvSpPr>
          <p:nvPr>
            <p:ph type="body" sz="quarter" idx="17"/>
          </p:nvPr>
        </p:nvSpPr>
        <p:spPr>
          <a:solidFill>
            <a:schemeClr val="tx1">
              <a:lumMod val="75000"/>
              <a:lumOff val="25000"/>
            </a:schemeClr>
          </a:solidFill>
        </p:spPr>
        <p:txBody>
          <a:bodyPr/>
          <a:lstStyle/>
          <a:p>
            <a:r>
              <a:rPr lang="en-US" dirty="0" err="1"/>
              <a:t>jvang@msa.cpa</a:t>
            </a:r>
            <a:endParaRPr lang="en-US" dirty="0"/>
          </a:p>
        </p:txBody>
      </p:sp>
      <p:pic>
        <p:nvPicPr>
          <p:cNvPr id="9" name="Graphic 8" descr="Envelope" title="Icon Presenter Email">
            <a:extLst>
              <a:ext uri="{FF2B5EF4-FFF2-40B4-BE49-F238E27FC236}">
                <a16:creationId xmlns:a16="http://schemas.microsoft.com/office/drawing/2014/main" xmlns="" id="{773C1382-ACE1-460F-A1B6-AB761A7D2E6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11485495" y="4703551"/>
            <a:ext cx="218900" cy="218900"/>
          </a:xfrm>
          <a:prstGeom prst="rect">
            <a:avLst/>
          </a:prstGeom>
        </p:spPr>
      </p:pic>
      <p:sp>
        <p:nvSpPr>
          <p:cNvPr id="16" name="Text Placeholder 15">
            <a:extLst>
              <a:ext uri="{FF2B5EF4-FFF2-40B4-BE49-F238E27FC236}">
                <a16:creationId xmlns:a16="http://schemas.microsoft.com/office/drawing/2014/main" xmlns="" id="{FD8A1232-50A8-4535-AAF9-7F4180EAA0DD}"/>
              </a:ext>
            </a:extLst>
          </p:cNvPr>
          <p:cNvSpPr>
            <a:spLocks noGrp="1"/>
          </p:cNvSpPr>
          <p:nvPr>
            <p:ph type="body" sz="quarter" idx="18"/>
          </p:nvPr>
        </p:nvSpPr>
        <p:spPr>
          <a:solidFill>
            <a:schemeClr val="tx1">
              <a:lumMod val="75000"/>
              <a:lumOff val="25000"/>
            </a:schemeClr>
          </a:solidFill>
        </p:spPr>
        <p:txBody>
          <a:bodyPr/>
          <a:lstStyle/>
          <a:p>
            <a:r>
              <a:rPr lang="en-US" dirty="0"/>
              <a:t>www.msa.cpa</a:t>
            </a:r>
          </a:p>
        </p:txBody>
      </p:sp>
      <p:pic>
        <p:nvPicPr>
          <p:cNvPr id="11" name="Graphic 10" descr="Link">
            <a:extLst>
              <a:ext uri="{FF2B5EF4-FFF2-40B4-BE49-F238E27FC236}">
                <a16:creationId xmlns:a16="http://schemas.microsoft.com/office/drawing/2014/main" xmlns="" id="{0718E6E0-05A2-479C-AEA8-1A385EB7347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11472552" y="5040763"/>
            <a:ext cx="244786" cy="244786"/>
          </a:xfrm>
          <a:prstGeom prst="rect">
            <a:avLst/>
          </a:prstGeom>
        </p:spPr>
      </p:pic>
      <p:sp>
        <p:nvSpPr>
          <p:cNvPr id="12" name="Slide Number Placeholder 11">
            <a:extLst>
              <a:ext uri="{FF2B5EF4-FFF2-40B4-BE49-F238E27FC236}">
                <a16:creationId xmlns:a16="http://schemas.microsoft.com/office/drawing/2014/main" xmlns="" id="{91814EC9-246A-4C6E-941E-5774FE72F08E}"/>
              </a:ext>
            </a:extLst>
          </p:cNvPr>
          <p:cNvSpPr>
            <a:spLocks noGrp="1"/>
          </p:cNvSpPr>
          <p:nvPr>
            <p:ph type="sldNum" sz="quarter" idx="20"/>
          </p:nvPr>
        </p:nvSpPr>
        <p:spPr>
          <a:solidFill>
            <a:schemeClr val="tx1">
              <a:lumMod val="95000"/>
              <a:lumOff val="5000"/>
            </a:schemeClr>
          </a:solidFill>
        </p:spPr>
        <p:txBody>
          <a:bodyPr/>
          <a:lstStyle/>
          <a:p>
            <a:fld id="{19B51A1E-902D-48AF-9020-955120F399B6}" type="slidenum">
              <a:rPr lang="en-US" smtClean="0"/>
              <a:pPr/>
              <a:t>20</a:t>
            </a:fld>
            <a:endParaRPr lang="en-US" dirty="0"/>
          </a:p>
        </p:txBody>
      </p:sp>
      <p:pic>
        <p:nvPicPr>
          <p:cNvPr id="3" name="Picture 2">
            <a:extLst>
              <a:ext uri="{FF2B5EF4-FFF2-40B4-BE49-F238E27FC236}">
                <a16:creationId xmlns:a16="http://schemas.microsoft.com/office/drawing/2014/main" xmlns="" id="{38FFE54E-D39B-5AB3-359F-CDB05CAC5A62}"/>
              </a:ext>
            </a:extLst>
          </p:cNvPr>
          <p:cNvPicPr>
            <a:picLocks noChangeAspect="1"/>
          </p:cNvPicPr>
          <p:nvPr/>
        </p:nvPicPr>
        <p:blipFill>
          <a:blip r:embed="rId12">
            <a:clrChange>
              <a:clrFrom>
                <a:srgbClr val="FFFFFF"/>
              </a:clrFrom>
              <a:clrTo>
                <a:srgbClr val="FFFFFF">
                  <a:alpha val="0"/>
                </a:srgbClr>
              </a:clrTo>
            </a:clrChange>
          </a:blip>
          <a:srcRect/>
          <a:stretch/>
        </p:blipFill>
        <p:spPr>
          <a:xfrm>
            <a:off x="3272590" y="3424041"/>
            <a:ext cx="3215634" cy="3105096"/>
          </a:xfrm>
          <a:prstGeom prst="rect">
            <a:avLst/>
          </a:prstGeom>
        </p:spPr>
      </p:pic>
    </p:spTree>
    <p:extLst>
      <p:ext uri="{BB962C8B-B14F-4D97-AF65-F5344CB8AC3E}">
        <p14:creationId xmlns:p14="http://schemas.microsoft.com/office/powerpoint/2010/main" val="4153678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3FB4D5-DA14-4F29-9320-2DE0A6B571B9}"/>
              </a:ext>
            </a:extLst>
          </p:cNvPr>
          <p:cNvSpPr>
            <a:spLocks noGrp="1"/>
          </p:cNvSpPr>
          <p:nvPr>
            <p:ph type="title"/>
          </p:nvPr>
        </p:nvSpPr>
        <p:spPr>
          <a:solidFill>
            <a:schemeClr val="tx1"/>
          </a:solidFill>
        </p:spPr>
        <p:txBody>
          <a:bodyPr/>
          <a:lstStyle/>
          <a:p>
            <a:r>
              <a:rPr lang="en-US" cap="small" dirty="0">
                <a:solidFill>
                  <a:schemeClr val="bg1"/>
                </a:solidFill>
                <a:latin typeface="Verdana" panose="020B0604030504040204" pitchFamily="34" charset="0"/>
                <a:ea typeface="Verdana" panose="020B0604030504040204" pitchFamily="34" charset="0"/>
                <a:cs typeface="Verdana" panose="020B0604030504040204" pitchFamily="34" charset="0"/>
              </a:rPr>
              <a:t>General Fund Summary</a:t>
            </a:r>
          </a:p>
        </p:txBody>
      </p:sp>
      <p:sp>
        <p:nvSpPr>
          <p:cNvPr id="9" name="Slide Number Placeholder 8">
            <a:extLst>
              <a:ext uri="{FF2B5EF4-FFF2-40B4-BE49-F238E27FC236}">
                <a16:creationId xmlns:a16="http://schemas.microsoft.com/office/drawing/2014/main" xmlns=""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3</a:t>
            </a:fld>
            <a:endParaRPr lang="en-US" dirty="0"/>
          </a:p>
        </p:txBody>
      </p:sp>
      <p:graphicFrame>
        <p:nvGraphicFramePr>
          <p:cNvPr id="3" name="Object 3">
            <a:extLst>
              <a:ext uri="{FF2B5EF4-FFF2-40B4-BE49-F238E27FC236}">
                <a16:creationId xmlns:a16="http://schemas.microsoft.com/office/drawing/2014/main" xmlns="" id="{C3324EFC-6A83-B3CD-6173-71F0B11022BA}"/>
              </a:ext>
            </a:extLst>
          </p:cNvPr>
          <p:cNvGraphicFramePr>
            <a:graphicFrameLocks noChangeAspect="1"/>
          </p:cNvGraphicFramePr>
          <p:nvPr>
            <p:extLst>
              <p:ext uri="{D42A27DB-BD31-4B8C-83A1-F6EECF244321}">
                <p14:modId xmlns:p14="http://schemas.microsoft.com/office/powerpoint/2010/main" val="1623433114"/>
              </p:ext>
            </p:extLst>
          </p:nvPr>
        </p:nvGraphicFramePr>
        <p:xfrm>
          <a:off x="1384790" y="914800"/>
          <a:ext cx="9422420" cy="54057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00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3FB4D5-DA14-4F29-9320-2DE0A6B571B9}"/>
              </a:ext>
            </a:extLst>
          </p:cNvPr>
          <p:cNvSpPr>
            <a:spLocks noGrp="1"/>
          </p:cNvSpPr>
          <p:nvPr>
            <p:ph type="title"/>
          </p:nvPr>
        </p:nvSpPr>
        <p:spPr>
          <a:solidFill>
            <a:schemeClr val="tx1"/>
          </a:solidFill>
        </p:spPr>
        <p:txBody>
          <a:bodyPr/>
          <a:lstStyle/>
          <a:p>
            <a:r>
              <a:rPr lang="en-US" cap="small" dirty="0">
                <a:solidFill>
                  <a:schemeClr val="bg1"/>
                </a:solidFill>
                <a:latin typeface="Verdana" panose="020B0604030504040204" pitchFamily="34" charset="0"/>
                <a:ea typeface="Verdana" panose="020B0604030504040204" pitchFamily="34" charset="0"/>
                <a:cs typeface="Verdana" panose="020B0604030504040204" pitchFamily="34" charset="0"/>
              </a:rPr>
              <a:t>Fund Balance-General Fund</a:t>
            </a:r>
          </a:p>
        </p:txBody>
      </p:sp>
      <p:sp>
        <p:nvSpPr>
          <p:cNvPr id="9" name="Slide Number Placeholder 8">
            <a:extLst>
              <a:ext uri="{FF2B5EF4-FFF2-40B4-BE49-F238E27FC236}">
                <a16:creationId xmlns:a16="http://schemas.microsoft.com/office/drawing/2014/main" xmlns=""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4</a:t>
            </a:fld>
            <a:endParaRPr lang="en-US" dirty="0"/>
          </a:p>
        </p:txBody>
      </p:sp>
      <p:graphicFrame>
        <p:nvGraphicFramePr>
          <p:cNvPr id="3" name="Content Placeholder 3">
            <a:extLst>
              <a:ext uri="{FF2B5EF4-FFF2-40B4-BE49-F238E27FC236}">
                <a16:creationId xmlns:a16="http://schemas.microsoft.com/office/drawing/2014/main" xmlns="" id="{B6B3CFB2-1D66-1412-DC63-9E27C42B1DCA}"/>
              </a:ext>
            </a:extLst>
          </p:cNvPr>
          <p:cNvGraphicFramePr>
            <a:graphicFrameLocks/>
          </p:cNvGraphicFramePr>
          <p:nvPr>
            <p:extLst>
              <p:ext uri="{D42A27DB-BD31-4B8C-83A1-F6EECF244321}">
                <p14:modId xmlns:p14="http://schemas.microsoft.com/office/powerpoint/2010/main" val="3118612459"/>
              </p:ext>
            </p:extLst>
          </p:nvPr>
        </p:nvGraphicFramePr>
        <p:xfrm>
          <a:off x="1267326" y="1032933"/>
          <a:ext cx="9368590" cy="469053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5">
            <a:extLst>
              <a:ext uri="{FF2B5EF4-FFF2-40B4-BE49-F238E27FC236}">
                <a16:creationId xmlns:a16="http://schemas.microsoft.com/office/drawing/2014/main" xmlns="" id="{65D65443-D8A7-0D05-83C0-6681D1E43883}"/>
              </a:ext>
            </a:extLst>
          </p:cNvPr>
          <p:cNvSpPr txBox="1">
            <a:spLocks noChangeArrowheads="1"/>
          </p:cNvSpPr>
          <p:nvPr/>
        </p:nvSpPr>
        <p:spPr bwMode="auto">
          <a:xfrm>
            <a:off x="1530511" y="5806440"/>
            <a:ext cx="883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1400" b="0" i="0" u="none" strike="noStrike" kern="0" cap="none" spc="0" normalizeH="0" baseline="0" noProof="0" dirty="0">
                <a:ln>
                  <a:noFill/>
                </a:ln>
                <a:solidFill>
                  <a:srgbClr val="420000"/>
                </a:solidFill>
                <a:effectLst/>
                <a:uLnTx/>
                <a:uFillTx/>
                <a:latin typeface="Times New Roman" panose="02020603050405020304" pitchFamily="18" charset="0"/>
              </a:rPr>
              <a:t>*Net expenditures = Total expenditures + Transfers out – Debt proceeds – Powell Bill</a:t>
            </a:r>
            <a:br>
              <a:rPr kumimoji="0" lang="en-US" altLang="en-US" sz="1400" b="0" i="0" u="none" strike="noStrike" kern="0" cap="none" spc="0" normalizeH="0" baseline="0" noProof="0" dirty="0">
                <a:ln>
                  <a:noFill/>
                </a:ln>
                <a:solidFill>
                  <a:srgbClr val="420000"/>
                </a:solidFill>
                <a:effectLst/>
                <a:uLnTx/>
                <a:uFillTx/>
                <a:latin typeface="Times New Roman" panose="02020603050405020304" pitchFamily="18" charset="0"/>
              </a:rPr>
            </a:br>
            <a:r>
              <a:rPr kumimoji="0" lang="en-US" altLang="en-US" sz="1400" b="0" i="0" u="none" strike="noStrike" kern="0" cap="none" spc="0" normalizeH="0" baseline="0" noProof="0" dirty="0">
                <a:ln>
                  <a:noFill/>
                </a:ln>
                <a:solidFill>
                  <a:srgbClr val="420000"/>
                </a:solidFill>
                <a:effectLst/>
                <a:uLnTx/>
                <a:uFillTx/>
                <a:latin typeface="Times New Roman" panose="02020603050405020304" pitchFamily="18" charset="0"/>
              </a:rPr>
              <a:t>Powell Bill funds are </a:t>
            </a:r>
            <a:r>
              <a:rPr kumimoji="0" lang="en-US" altLang="en-US" sz="1400" b="0" i="0" u="sng" strike="noStrike" kern="0" cap="none" spc="0" normalizeH="0" baseline="0" noProof="0" dirty="0">
                <a:ln>
                  <a:noFill/>
                </a:ln>
                <a:solidFill>
                  <a:srgbClr val="420000"/>
                </a:solidFill>
                <a:effectLst/>
                <a:uLnTx/>
                <a:uFillTx/>
                <a:latin typeface="Times New Roman" panose="02020603050405020304" pitchFamily="18" charset="0"/>
              </a:rPr>
              <a:t>excluded</a:t>
            </a:r>
            <a:r>
              <a:rPr kumimoji="0" lang="en-US" altLang="en-US" sz="1400" b="0" i="0" u="none" strike="noStrike" kern="0" cap="none" spc="0" normalizeH="0" baseline="0" noProof="0" dirty="0">
                <a:ln>
                  <a:noFill/>
                </a:ln>
                <a:solidFill>
                  <a:srgbClr val="420000"/>
                </a:solidFill>
                <a:effectLst/>
                <a:uLnTx/>
                <a:uFillTx/>
                <a:latin typeface="Times New Roman" panose="02020603050405020304" pitchFamily="18" charset="0"/>
              </a:rPr>
              <a:t> from Available Fund Balance in this calculation.</a:t>
            </a:r>
          </a:p>
        </p:txBody>
      </p:sp>
    </p:spTree>
    <p:extLst>
      <p:ext uri="{BB962C8B-B14F-4D97-AF65-F5344CB8AC3E}">
        <p14:creationId xmlns:p14="http://schemas.microsoft.com/office/powerpoint/2010/main" val="360083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3FB4D5-DA14-4F29-9320-2DE0A6B571B9}"/>
              </a:ext>
            </a:extLst>
          </p:cNvPr>
          <p:cNvSpPr>
            <a:spLocks noGrp="1"/>
          </p:cNvSpPr>
          <p:nvPr>
            <p:ph type="title"/>
          </p:nvPr>
        </p:nvSpPr>
        <p:spPr>
          <a:solidFill>
            <a:schemeClr val="tx1"/>
          </a:solidFill>
        </p:spPr>
        <p:txBody>
          <a:bodyPr/>
          <a:lstStyle/>
          <a:p>
            <a:r>
              <a:rPr lang="en-US" cap="small" dirty="0">
                <a:solidFill>
                  <a:schemeClr val="bg1"/>
                </a:solidFill>
                <a:latin typeface="Verdana" panose="020B0604030504040204" pitchFamily="34" charset="0"/>
                <a:ea typeface="Verdana" panose="020B0604030504040204" pitchFamily="34" charset="0"/>
                <a:cs typeface="Verdana" panose="020B0604030504040204" pitchFamily="34" charset="0"/>
              </a:rPr>
              <a:t>Top 3 Revenues: General Fund</a:t>
            </a:r>
          </a:p>
        </p:txBody>
      </p:sp>
      <p:sp>
        <p:nvSpPr>
          <p:cNvPr id="9" name="Slide Number Placeholder 8">
            <a:extLst>
              <a:ext uri="{FF2B5EF4-FFF2-40B4-BE49-F238E27FC236}">
                <a16:creationId xmlns:a16="http://schemas.microsoft.com/office/drawing/2014/main" xmlns=""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5</a:t>
            </a:fld>
            <a:endParaRPr lang="en-US" dirty="0"/>
          </a:p>
        </p:txBody>
      </p:sp>
      <p:graphicFrame>
        <p:nvGraphicFramePr>
          <p:cNvPr id="3" name="Object 4">
            <a:extLst>
              <a:ext uri="{FF2B5EF4-FFF2-40B4-BE49-F238E27FC236}">
                <a16:creationId xmlns:a16="http://schemas.microsoft.com/office/drawing/2014/main" xmlns="" id="{94338E44-7D30-B090-6699-8FBEC6D94C8A}"/>
              </a:ext>
            </a:extLst>
          </p:cNvPr>
          <p:cNvGraphicFramePr>
            <a:graphicFrameLocks noChangeAspect="1"/>
          </p:cNvGraphicFramePr>
          <p:nvPr>
            <p:extLst>
              <p:ext uri="{D42A27DB-BD31-4B8C-83A1-F6EECF244321}">
                <p14:modId xmlns:p14="http://schemas.microsoft.com/office/powerpoint/2010/main" val="2259439514"/>
              </p:ext>
            </p:extLst>
          </p:nvPr>
        </p:nvGraphicFramePr>
        <p:xfrm>
          <a:off x="1150640" y="914801"/>
          <a:ext cx="10030708" cy="513550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5">
            <a:extLst>
              <a:ext uri="{FF2B5EF4-FFF2-40B4-BE49-F238E27FC236}">
                <a16:creationId xmlns:a16="http://schemas.microsoft.com/office/drawing/2014/main" xmlns="" id="{A8363E85-BA1E-9105-20EF-8B8843F347DF}"/>
              </a:ext>
            </a:extLst>
          </p:cNvPr>
          <p:cNvSpPr txBox="1">
            <a:spLocks noChangeArrowheads="1"/>
          </p:cNvSpPr>
          <p:nvPr/>
        </p:nvSpPr>
        <p:spPr bwMode="auto">
          <a:xfrm>
            <a:off x="9080969" y="4370226"/>
            <a:ext cx="2679031"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b="1" i="0" u="none" strike="noStrike" kern="0" cap="none" spc="0" normalizeH="0" baseline="0" noProof="0" dirty="0">
                <a:ln>
                  <a:noFill/>
                </a:ln>
                <a:solidFill>
                  <a:srgbClr val="000000"/>
                </a:solidFill>
                <a:effectLst/>
                <a:uLnTx/>
                <a:uFillTx/>
                <a:latin typeface="Times New Roman" panose="02020603050405020304" pitchFamily="18" charset="0"/>
              </a:rPr>
              <a:t>Other Revenues:</a:t>
            </a:r>
          </a:p>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rPr>
              <a:t>Restricted intergovernmental</a:t>
            </a:r>
          </a:p>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rPr>
              <a:t>Sales and services</a:t>
            </a:r>
          </a:p>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rPr>
              <a:t>Investment earnings</a:t>
            </a:r>
          </a:p>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rPr>
              <a:t>Miscellaneous</a:t>
            </a:r>
          </a:p>
        </p:txBody>
      </p:sp>
      <p:sp>
        <p:nvSpPr>
          <p:cNvPr id="7" name="Text Box 6">
            <a:extLst>
              <a:ext uri="{FF2B5EF4-FFF2-40B4-BE49-F238E27FC236}">
                <a16:creationId xmlns:a16="http://schemas.microsoft.com/office/drawing/2014/main" xmlns="" id="{A4E7B55E-877B-72F8-7545-103569DA05D0}"/>
              </a:ext>
            </a:extLst>
          </p:cNvPr>
          <p:cNvSpPr txBox="1">
            <a:spLocks noChangeArrowheads="1"/>
          </p:cNvSpPr>
          <p:nvPr/>
        </p:nvSpPr>
        <p:spPr bwMode="auto">
          <a:xfrm>
            <a:off x="432000" y="5683590"/>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1800" b="1" i="0" u="none" strike="noStrike" kern="0" cap="none" spc="0" normalizeH="0" baseline="0" noProof="0" dirty="0">
                <a:ln>
                  <a:noFill/>
                </a:ln>
                <a:solidFill>
                  <a:srgbClr val="000000"/>
                </a:solidFill>
                <a:effectLst/>
                <a:uLnTx/>
                <a:uFillTx/>
                <a:latin typeface="Times New Roman" panose="02020603050405020304" pitchFamily="18" charset="0"/>
              </a:rPr>
              <a:t>Top 3 comprise $ 7,370,595 (82%) of revenues</a:t>
            </a:r>
          </a:p>
        </p:txBody>
      </p:sp>
    </p:spTree>
    <p:extLst>
      <p:ext uri="{BB962C8B-B14F-4D97-AF65-F5344CB8AC3E}">
        <p14:creationId xmlns:p14="http://schemas.microsoft.com/office/powerpoint/2010/main" val="1211022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3FB4D5-DA14-4F29-9320-2DE0A6B571B9}"/>
              </a:ext>
            </a:extLst>
          </p:cNvPr>
          <p:cNvSpPr>
            <a:spLocks noGrp="1"/>
          </p:cNvSpPr>
          <p:nvPr>
            <p:ph type="title"/>
          </p:nvPr>
        </p:nvSpPr>
        <p:spPr>
          <a:solidFill>
            <a:schemeClr val="tx1"/>
          </a:solidFill>
        </p:spPr>
        <p:txBody>
          <a:bodyPr/>
          <a:lstStyle/>
          <a:p>
            <a:r>
              <a:rPr lang="en-US" cap="small" dirty="0">
                <a:solidFill>
                  <a:schemeClr val="bg1"/>
                </a:solidFill>
                <a:latin typeface="Verdana" panose="020B0604030504040204" pitchFamily="34" charset="0"/>
                <a:ea typeface="Verdana" panose="020B0604030504040204" pitchFamily="34" charset="0"/>
                <a:cs typeface="Verdana" panose="020B0604030504040204" pitchFamily="34" charset="0"/>
              </a:rPr>
              <a:t>Ad Valorem Taxes</a:t>
            </a:r>
          </a:p>
        </p:txBody>
      </p:sp>
      <p:sp>
        <p:nvSpPr>
          <p:cNvPr id="9" name="Slide Number Placeholder 8">
            <a:extLst>
              <a:ext uri="{FF2B5EF4-FFF2-40B4-BE49-F238E27FC236}">
                <a16:creationId xmlns:a16="http://schemas.microsoft.com/office/drawing/2014/main" xmlns=""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6</a:t>
            </a:fld>
            <a:endParaRPr lang="en-US" dirty="0"/>
          </a:p>
        </p:txBody>
      </p:sp>
      <p:graphicFrame>
        <p:nvGraphicFramePr>
          <p:cNvPr id="3" name="Object 4">
            <a:extLst>
              <a:ext uri="{FF2B5EF4-FFF2-40B4-BE49-F238E27FC236}">
                <a16:creationId xmlns:a16="http://schemas.microsoft.com/office/drawing/2014/main" xmlns="" id="{5FDD0664-543C-26E0-08F0-B09ADF14FB97}"/>
              </a:ext>
            </a:extLst>
          </p:cNvPr>
          <p:cNvGraphicFramePr>
            <a:graphicFrameLocks noChangeAspect="1"/>
          </p:cNvGraphicFramePr>
          <p:nvPr>
            <p:extLst>
              <p:ext uri="{D42A27DB-BD31-4B8C-83A1-F6EECF244321}">
                <p14:modId xmlns:p14="http://schemas.microsoft.com/office/powerpoint/2010/main" val="1810737912"/>
              </p:ext>
            </p:extLst>
          </p:nvPr>
        </p:nvGraphicFramePr>
        <p:xfrm>
          <a:off x="1634078" y="914800"/>
          <a:ext cx="8923844" cy="54057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2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3FB4D5-DA14-4F29-9320-2DE0A6B571B9}"/>
              </a:ext>
            </a:extLst>
          </p:cNvPr>
          <p:cNvSpPr>
            <a:spLocks noGrp="1"/>
          </p:cNvSpPr>
          <p:nvPr>
            <p:ph type="title"/>
          </p:nvPr>
        </p:nvSpPr>
        <p:spPr>
          <a:solidFill>
            <a:schemeClr val="tx1"/>
          </a:solidFill>
        </p:spPr>
        <p:txBody>
          <a:bodyPr/>
          <a:lstStyle/>
          <a:p>
            <a:r>
              <a:rPr lang="en-US" cap="small" dirty="0">
                <a:solidFill>
                  <a:schemeClr val="bg1"/>
                </a:solidFill>
                <a:latin typeface="Verdana" panose="020B0604030504040204" pitchFamily="34" charset="0"/>
                <a:ea typeface="Verdana" panose="020B0604030504040204" pitchFamily="34" charset="0"/>
                <a:cs typeface="Verdana" panose="020B0604030504040204" pitchFamily="34" charset="0"/>
              </a:rPr>
              <a:t>Unrestricted Intergovernmental Revenues</a:t>
            </a:r>
          </a:p>
        </p:txBody>
      </p:sp>
      <p:sp>
        <p:nvSpPr>
          <p:cNvPr id="9" name="Slide Number Placeholder 8">
            <a:extLst>
              <a:ext uri="{FF2B5EF4-FFF2-40B4-BE49-F238E27FC236}">
                <a16:creationId xmlns:a16="http://schemas.microsoft.com/office/drawing/2014/main" xmlns=""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7</a:t>
            </a:fld>
            <a:endParaRPr lang="en-US" dirty="0"/>
          </a:p>
        </p:txBody>
      </p:sp>
      <p:graphicFrame>
        <p:nvGraphicFramePr>
          <p:cNvPr id="3" name="Object 4">
            <a:extLst>
              <a:ext uri="{FF2B5EF4-FFF2-40B4-BE49-F238E27FC236}">
                <a16:creationId xmlns:a16="http://schemas.microsoft.com/office/drawing/2014/main" xmlns="" id="{9B835DE2-973D-4D17-E0FF-E87B63BF9A1B}"/>
              </a:ext>
            </a:extLst>
          </p:cNvPr>
          <p:cNvGraphicFramePr>
            <a:graphicFrameLocks noChangeAspect="1"/>
          </p:cNvGraphicFramePr>
          <p:nvPr>
            <p:extLst>
              <p:ext uri="{D42A27DB-BD31-4B8C-83A1-F6EECF244321}">
                <p14:modId xmlns:p14="http://schemas.microsoft.com/office/powerpoint/2010/main" val="340204643"/>
              </p:ext>
            </p:extLst>
          </p:nvPr>
        </p:nvGraphicFramePr>
        <p:xfrm>
          <a:off x="1274108" y="914801"/>
          <a:ext cx="9643784" cy="57426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947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3FB4D5-DA14-4F29-9320-2DE0A6B571B9}"/>
              </a:ext>
            </a:extLst>
          </p:cNvPr>
          <p:cNvSpPr>
            <a:spLocks noGrp="1"/>
          </p:cNvSpPr>
          <p:nvPr>
            <p:ph type="title"/>
          </p:nvPr>
        </p:nvSpPr>
        <p:spPr>
          <a:solidFill>
            <a:schemeClr val="tx1"/>
          </a:solidFill>
        </p:spPr>
        <p:txBody>
          <a:bodyPr/>
          <a:lstStyle/>
          <a:p>
            <a:r>
              <a:rPr lang="en-US" cap="small" dirty="0">
                <a:solidFill>
                  <a:schemeClr val="bg1"/>
                </a:solidFill>
                <a:latin typeface="Verdana" panose="020B0604030504040204" pitchFamily="34" charset="0"/>
                <a:ea typeface="Verdana" panose="020B0604030504040204" pitchFamily="34" charset="0"/>
                <a:cs typeface="Verdana" panose="020B0604030504040204" pitchFamily="34" charset="0"/>
              </a:rPr>
              <a:t>Permits &amp; Fees</a:t>
            </a:r>
          </a:p>
        </p:txBody>
      </p:sp>
      <p:sp>
        <p:nvSpPr>
          <p:cNvPr id="9" name="Slide Number Placeholder 8">
            <a:extLst>
              <a:ext uri="{FF2B5EF4-FFF2-40B4-BE49-F238E27FC236}">
                <a16:creationId xmlns:a16="http://schemas.microsoft.com/office/drawing/2014/main" xmlns=""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8</a:t>
            </a:fld>
            <a:endParaRPr lang="en-US" dirty="0"/>
          </a:p>
        </p:txBody>
      </p:sp>
      <p:graphicFrame>
        <p:nvGraphicFramePr>
          <p:cNvPr id="3" name="Object 4">
            <a:extLst>
              <a:ext uri="{FF2B5EF4-FFF2-40B4-BE49-F238E27FC236}">
                <a16:creationId xmlns:a16="http://schemas.microsoft.com/office/drawing/2014/main" xmlns="" id="{9E29857F-A546-559E-128E-12E1573B68C9}"/>
              </a:ext>
            </a:extLst>
          </p:cNvPr>
          <p:cNvGraphicFramePr>
            <a:graphicFrameLocks noChangeAspect="1"/>
          </p:cNvGraphicFramePr>
          <p:nvPr>
            <p:extLst>
              <p:ext uri="{D42A27DB-BD31-4B8C-83A1-F6EECF244321}">
                <p14:modId xmlns:p14="http://schemas.microsoft.com/office/powerpoint/2010/main" val="3628456941"/>
              </p:ext>
            </p:extLst>
          </p:nvPr>
        </p:nvGraphicFramePr>
        <p:xfrm>
          <a:off x="1409324" y="914800"/>
          <a:ext cx="9373352" cy="56800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3044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3FB4D5-DA14-4F29-9320-2DE0A6B571B9}"/>
              </a:ext>
            </a:extLst>
          </p:cNvPr>
          <p:cNvSpPr>
            <a:spLocks noGrp="1"/>
          </p:cNvSpPr>
          <p:nvPr>
            <p:ph type="title"/>
          </p:nvPr>
        </p:nvSpPr>
        <p:spPr>
          <a:solidFill>
            <a:schemeClr val="tx1"/>
          </a:solidFill>
        </p:spPr>
        <p:txBody>
          <a:bodyPr/>
          <a:lstStyle/>
          <a:p>
            <a:r>
              <a:rPr lang="en-US" cap="small" dirty="0">
                <a:solidFill>
                  <a:schemeClr val="bg1"/>
                </a:solidFill>
                <a:latin typeface="Verdana" panose="020B0604030504040204" pitchFamily="34" charset="0"/>
                <a:ea typeface="Verdana" panose="020B0604030504040204" pitchFamily="34" charset="0"/>
                <a:cs typeface="Verdana" panose="020B0604030504040204" pitchFamily="34" charset="0"/>
              </a:rPr>
              <a:t>Top 3 Expenditures: General Fund</a:t>
            </a:r>
          </a:p>
        </p:txBody>
      </p:sp>
      <p:sp>
        <p:nvSpPr>
          <p:cNvPr id="9" name="Slide Number Placeholder 8">
            <a:extLst>
              <a:ext uri="{FF2B5EF4-FFF2-40B4-BE49-F238E27FC236}">
                <a16:creationId xmlns:a16="http://schemas.microsoft.com/office/drawing/2014/main" xmlns="" id="{00A34EBD-7DEA-4599-A81B-0A363A0E17FC}"/>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9</a:t>
            </a:fld>
            <a:endParaRPr lang="en-US" dirty="0"/>
          </a:p>
        </p:txBody>
      </p:sp>
      <p:graphicFrame>
        <p:nvGraphicFramePr>
          <p:cNvPr id="3" name="Object 4">
            <a:extLst>
              <a:ext uri="{FF2B5EF4-FFF2-40B4-BE49-F238E27FC236}">
                <a16:creationId xmlns:a16="http://schemas.microsoft.com/office/drawing/2014/main" xmlns="" id="{17AE6D61-7B80-9353-0FD7-C4A491CB1744}"/>
              </a:ext>
            </a:extLst>
          </p:cNvPr>
          <p:cNvGraphicFramePr>
            <a:graphicFrameLocks noChangeAspect="1"/>
          </p:cNvGraphicFramePr>
          <p:nvPr>
            <p:extLst>
              <p:ext uri="{D42A27DB-BD31-4B8C-83A1-F6EECF244321}">
                <p14:modId xmlns:p14="http://schemas.microsoft.com/office/powerpoint/2010/main" val="1519017465"/>
              </p:ext>
            </p:extLst>
          </p:nvPr>
        </p:nvGraphicFramePr>
        <p:xfrm>
          <a:off x="653380" y="1002428"/>
          <a:ext cx="9981767" cy="485314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5">
            <a:extLst>
              <a:ext uri="{FF2B5EF4-FFF2-40B4-BE49-F238E27FC236}">
                <a16:creationId xmlns:a16="http://schemas.microsoft.com/office/drawing/2014/main" xmlns="" id="{C934FD10-1A8B-9C44-1F6F-8FC3C4FD6E72}"/>
              </a:ext>
            </a:extLst>
          </p:cNvPr>
          <p:cNvSpPr txBox="1">
            <a:spLocks noChangeArrowheads="1"/>
          </p:cNvSpPr>
          <p:nvPr/>
        </p:nvSpPr>
        <p:spPr bwMode="auto">
          <a:xfrm>
            <a:off x="9543916" y="3998070"/>
            <a:ext cx="2648084"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Times New Roman" panose="02020603050405020304" pitchFamily="18" charset="0"/>
              </a:rPr>
              <a:t>Other Expenditures:</a:t>
            </a:r>
          </a:p>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Times New Roman" panose="02020603050405020304" pitchFamily="18" charset="0"/>
              </a:rPr>
              <a:t>Transportation and Physical development</a:t>
            </a:r>
          </a:p>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Times New Roman" panose="02020603050405020304" pitchFamily="18" charset="0"/>
              </a:rPr>
              <a:t>Environmental Protection</a:t>
            </a:r>
          </a:p>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Times New Roman" panose="02020603050405020304" pitchFamily="18" charset="0"/>
              </a:rPr>
              <a:t>Unemployment and insurance</a:t>
            </a:r>
          </a:p>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Times New Roman" panose="02020603050405020304" pitchFamily="18" charset="0"/>
              </a:rPr>
              <a:t>Special projects</a:t>
            </a:r>
          </a:p>
          <a:p>
            <a:pPr marL="0" marR="0" lvl="0" indent="0" defTabSz="914400" eaLnBrk="0" fontAlgn="base" latinLnBrk="0" hangingPunct="0">
              <a:lnSpc>
                <a:spcPct val="100000"/>
              </a:lnSpc>
              <a:spcBef>
                <a:spcPct val="50000"/>
              </a:spcBef>
              <a:spcAft>
                <a:spcPct val="0"/>
              </a:spcAft>
              <a:buClrTx/>
              <a:buSzTx/>
              <a:buFontTx/>
              <a:buNone/>
              <a:tabLst/>
              <a:defRPr/>
            </a:pPr>
            <a:r>
              <a:rPr lang="en-US" altLang="en-US" sz="1400" kern="0" dirty="0">
                <a:solidFill>
                  <a:srgbClr val="000000"/>
                </a:solidFill>
              </a:rPr>
              <a:t>Debt service</a:t>
            </a:r>
            <a:endParaRPr kumimoji="0" lang="en-US" altLang="en-US" sz="1400" b="0"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7" name="Text Box 6">
            <a:extLst>
              <a:ext uri="{FF2B5EF4-FFF2-40B4-BE49-F238E27FC236}">
                <a16:creationId xmlns:a16="http://schemas.microsoft.com/office/drawing/2014/main" xmlns="" id="{D801E314-C0F6-50CD-B930-8B320DCBF7CE}"/>
              </a:ext>
            </a:extLst>
          </p:cNvPr>
          <p:cNvSpPr txBox="1">
            <a:spLocks noChangeArrowheads="1"/>
          </p:cNvSpPr>
          <p:nvPr/>
        </p:nvSpPr>
        <p:spPr bwMode="auto">
          <a:xfrm>
            <a:off x="1556853" y="5855572"/>
            <a:ext cx="67978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Times New Roman" panose="02020603050405020304" pitchFamily="18" charset="0"/>
              </a:rPr>
              <a:t>Top 3 comprise $ </a:t>
            </a:r>
            <a:r>
              <a:rPr lang="en-US" altLang="en-US" sz="2000" b="1" kern="0" dirty="0">
                <a:solidFill>
                  <a:srgbClr val="000000"/>
                </a:solidFill>
              </a:rPr>
              <a:t>5,028,247</a:t>
            </a:r>
            <a:r>
              <a:rPr kumimoji="0" lang="en-US" altLang="en-US" sz="2000" b="1" i="0" u="none" strike="noStrike" kern="0" cap="none" spc="0" normalizeH="0" baseline="0" noProof="0" dirty="0">
                <a:ln>
                  <a:noFill/>
                </a:ln>
                <a:solidFill>
                  <a:srgbClr val="000000"/>
                </a:solidFill>
                <a:effectLst/>
                <a:uLnTx/>
                <a:uFillTx/>
                <a:latin typeface="Times New Roman" panose="02020603050405020304" pitchFamily="18" charset="0"/>
              </a:rPr>
              <a:t> (65%) of expenditures</a:t>
            </a:r>
          </a:p>
        </p:txBody>
      </p:sp>
    </p:spTree>
    <p:extLst>
      <p:ext uri="{BB962C8B-B14F-4D97-AF65-F5344CB8AC3E}">
        <p14:creationId xmlns:p14="http://schemas.microsoft.com/office/powerpoint/2010/main" val="1786729172"/>
      </p:ext>
    </p:extLst>
  </p:cSld>
  <p:clrMapOvr>
    <a:masterClrMapping/>
  </p:clrMapOvr>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DB5DD7-8DCC-4069-9EB3-5D0981866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90D0D0-7C1D-47FF-A2F0-9937AA567A3D}">
  <ds:schemaRef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71af3243-3dd4-4a8d-8c0d-dd76da1f02a5"/>
    <ds:schemaRef ds:uri="http://www.w3.org/XML/1998/namespace"/>
  </ds:schemaRefs>
</ds:datastoreItem>
</file>

<file path=customXml/itemProps3.xml><?xml version="1.0" encoding="utf-8"?>
<ds:datastoreItem xmlns:ds="http://schemas.openxmlformats.org/officeDocument/2006/customXml" ds:itemID="{B8E15EA0-2F38-456B-B156-038699A5D1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TM04033927[[fn=Main Event]]</Template>
  <TotalTime>1693</TotalTime>
  <Words>1554</Words>
  <Application>Microsoft Office PowerPoint</Application>
  <PresentationFormat>Widescreen</PresentationFormat>
  <Paragraphs>211</Paragraphs>
  <Slides>20</Slides>
  <Notes>20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Arial</vt:lpstr>
      <vt:lpstr>Calibri</vt:lpstr>
      <vt:lpstr>Candara</vt:lpstr>
      <vt:lpstr>Corbel</vt:lpstr>
      <vt:lpstr>Times New Roman</vt:lpstr>
      <vt:lpstr>Verdana</vt:lpstr>
      <vt:lpstr>Wingdings</vt:lpstr>
      <vt:lpstr>Office Theme</vt:lpstr>
      <vt:lpstr>Worksheet</vt:lpstr>
      <vt:lpstr>PowerPoint Presentation</vt:lpstr>
      <vt:lpstr>Audit Highlights</vt:lpstr>
      <vt:lpstr>General Fund Summary</vt:lpstr>
      <vt:lpstr>Fund Balance-General Fund</vt:lpstr>
      <vt:lpstr>Top 3 Revenues: General Fund</vt:lpstr>
      <vt:lpstr>Ad Valorem Taxes</vt:lpstr>
      <vt:lpstr>Unrestricted Intergovernmental Revenues</vt:lpstr>
      <vt:lpstr>Permits &amp; Fees</vt:lpstr>
      <vt:lpstr>Top 3 Expenditures: General Fund</vt:lpstr>
      <vt:lpstr>General Government Expenditures</vt:lpstr>
      <vt:lpstr>Public Safety Expenditures</vt:lpstr>
      <vt:lpstr>Cultural &amp; Recreation Expenditures</vt:lpstr>
      <vt:lpstr>Reserve Funds</vt:lpstr>
      <vt:lpstr>Electric Fund</vt:lpstr>
      <vt:lpstr>Quick Ratio – Electric</vt:lpstr>
      <vt:lpstr>Water &amp; Sewer Fund</vt:lpstr>
      <vt:lpstr>Quick Ratio – Water &amp; Sewer Fund</vt:lpstr>
      <vt:lpstr>Key Performance Indicators</vt:lpstr>
      <vt:lpstr>Key Performance Indicators</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Tracie Dagenhart</dc:creator>
  <cp:lastModifiedBy>Stephen Ford</cp:lastModifiedBy>
  <cp:revision>147</cp:revision>
  <cp:lastPrinted>2022-05-11T21:51:52Z</cp:lastPrinted>
  <dcterms:created xsi:type="dcterms:W3CDTF">2022-05-10T16:44:35Z</dcterms:created>
  <dcterms:modified xsi:type="dcterms:W3CDTF">2023-08-09T20:25:39Z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tabName">
    <vt:lpwstr>Presentation</vt:lpwstr>
  </property>
  <property fmtid="{D5CDD505-2E9C-101B-9397-08002B2CF9AE}" pid="4" name="tabIndex">
    <vt:lpwstr>10.8</vt:lpwstr>
  </property>
  <property fmtid="{D5CDD505-2E9C-101B-9397-08002B2CF9AE}" pid="5" name="workpaperIndex">
    <vt:lpwstr>10.8a</vt:lpwstr>
  </property>
</Properties>
</file>